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2"/>
  </p:notesMasterIdLst>
  <p:sldIdLst>
    <p:sldId id="256" r:id="rId2"/>
    <p:sldId id="257" r:id="rId3"/>
    <p:sldId id="258" r:id="rId4"/>
    <p:sldId id="266" r:id="rId5"/>
    <p:sldId id="260" r:id="rId6"/>
    <p:sldId id="261" r:id="rId7"/>
    <p:sldId id="265" r:id="rId8"/>
    <p:sldId id="262" r:id="rId9"/>
    <p:sldId id="263" r:id="rId10"/>
    <p:sldId id="264" r:id="rId11"/>
  </p:sldIdLst>
  <p:sldSz cx="18288000" cy="10287000"/>
  <p:notesSz cx="6858000" cy="9144000"/>
  <p:embeddedFontLst>
    <p:embeddedFont>
      <p:font typeface="Playfair Display" panose="00000500000000000000" pitchFamily="2"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9" roundtripDataSignature="AMtx7mh3LSEKfGlVjcNszkfO4Ryi5Qwoo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50" d="100"/>
          <a:sy n="50" d="100"/>
        </p:scale>
        <p:origin x="946" y="40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image1.png>
</file>

<file path=ppt/media/image10.svg>
</file>

<file path=ppt/media/image11.png>
</file>

<file path=ppt/media/image12.svg>
</file>

<file path=ppt/media/image2.png>
</file>

<file path=ppt/media/image3.png>
</file>

<file path=ppt/media/image4.gif>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0" name="Google Shape;12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9" name="Google Shape;1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4" name="Google Shape;144;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3" name="Google Shape;15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0"/>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1"/>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1"/>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18" name="Google Shape;18;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4" name="Google Shape;24;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0" name="Google Shape;30;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6" name="Google Shape;36;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7" name="Google Shape;37;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3" name="Google Shape;43;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4" name="Google Shape;44;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57" name="Google Shape;57;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58" name="Google Shape;58;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9"/>
          <p:cNvSpPr>
            <a:spLocks noGrp="1"/>
          </p:cNvSpPr>
          <p:nvPr>
            <p:ph type="pic" idx="2"/>
          </p:nvPr>
        </p:nvSpPr>
        <p:spPr>
          <a:xfrm>
            <a:off x="1792288" y="612775"/>
            <a:ext cx="5486400" cy="4114800"/>
          </a:xfrm>
          <a:prstGeom prst="rect">
            <a:avLst/>
          </a:prstGeom>
          <a:noFill/>
          <a:ln>
            <a:noFill/>
          </a:ln>
        </p:spPr>
      </p:sp>
      <p:sp>
        <p:nvSpPr>
          <p:cNvPr id="64" name="Google Shape;64;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5" name="Google Shape;65;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gif"/><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gif"/><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sv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4.gif"/><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4.gif"/></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hyperlink" Target="mailto:srijaaimeenakshi@gmail.com"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mailto:mgokulan06@gmail.com" TargetMode="External"/><Relationship Id="rId5" Type="http://schemas.openxmlformats.org/officeDocument/2006/relationships/image" Target="../media/image4.gif"/><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F8AD8"/>
        </a:solidFill>
        <a:effectLst/>
      </p:bgPr>
    </p:bg>
    <p:spTree>
      <p:nvGrpSpPr>
        <p:cNvPr id="1" name="Shape 83"/>
        <p:cNvGrpSpPr/>
        <p:nvPr/>
      </p:nvGrpSpPr>
      <p:grpSpPr>
        <a:xfrm>
          <a:off x="0" y="0"/>
          <a:ext cx="0" cy="0"/>
          <a:chOff x="0" y="0"/>
          <a:chExt cx="0" cy="0"/>
        </a:xfrm>
      </p:grpSpPr>
      <p:sp>
        <p:nvSpPr>
          <p:cNvPr id="84" name="Google Shape;84;p1"/>
          <p:cNvSpPr/>
          <p:nvPr/>
        </p:nvSpPr>
        <p:spPr>
          <a:xfrm rot="-5400000">
            <a:off x="1316568" y="-3820813"/>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85" name="Google Shape;85;p1"/>
          <p:cNvSpPr txBox="1"/>
          <p:nvPr/>
        </p:nvSpPr>
        <p:spPr>
          <a:xfrm>
            <a:off x="8805730" y="4972050"/>
            <a:ext cx="5384026" cy="1488000"/>
          </a:xfrm>
          <a:prstGeom prst="rect">
            <a:avLst/>
          </a:prstGeom>
          <a:noFill/>
          <a:ln>
            <a:noFill/>
          </a:ln>
        </p:spPr>
        <p:txBody>
          <a:bodyPr spcFirstLastPara="1" wrap="square" lIns="0" tIns="0" rIns="0" bIns="0" anchor="t" anchorCtr="0">
            <a:spAutoFit/>
          </a:bodyPr>
          <a:lstStyle/>
          <a:p>
            <a:pPr marL="0" marR="0" lvl="0" indent="0" algn="r" rtl="0">
              <a:lnSpc>
                <a:spcPct val="673055"/>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6" name="Google Shape;86;p1"/>
          <p:cNvSpPr/>
          <p:nvPr/>
        </p:nvSpPr>
        <p:spPr>
          <a:xfrm>
            <a:off x="4177436" y="202404"/>
            <a:ext cx="1870386" cy="1636090"/>
          </a:xfrm>
          <a:custGeom>
            <a:avLst/>
            <a:gdLst/>
            <a:ahLst/>
            <a:cxnLst/>
            <a:rect l="l" t="t" r="r" b="b"/>
            <a:pathLst>
              <a:path w="1870386" h="1636090" extrusionOk="0">
                <a:moveTo>
                  <a:pt x="0" y="0"/>
                </a:moveTo>
                <a:lnTo>
                  <a:pt x="1870386" y="0"/>
                </a:lnTo>
                <a:lnTo>
                  <a:pt x="1870386" y="1636090"/>
                </a:lnTo>
                <a:lnTo>
                  <a:pt x="0" y="1636090"/>
                </a:lnTo>
                <a:lnTo>
                  <a:pt x="0" y="0"/>
                </a:lnTo>
                <a:close/>
              </a:path>
            </a:pathLst>
          </a:custGeom>
          <a:blipFill rotWithShape="1">
            <a:blip r:embed="rId4">
              <a:alphaModFix amt="80000"/>
            </a:blip>
            <a:stretch>
              <a:fillRect l="-3379" r="-3377" b="-2125"/>
            </a:stretch>
          </a:blipFill>
          <a:ln>
            <a:noFill/>
          </a:ln>
        </p:spPr>
      </p:sp>
      <p:sp>
        <p:nvSpPr>
          <p:cNvPr id="87" name="Google Shape;87;p1"/>
          <p:cNvSpPr/>
          <p:nvPr/>
        </p:nvSpPr>
        <p:spPr>
          <a:xfrm>
            <a:off x="10268945" y="202404"/>
            <a:ext cx="4256942" cy="1720114"/>
          </a:xfrm>
          <a:custGeom>
            <a:avLst/>
            <a:gdLst/>
            <a:ahLst/>
            <a:cxnLst/>
            <a:rect l="l" t="t" r="r" b="b"/>
            <a:pathLst>
              <a:path w="4256942" h="1720114" extrusionOk="0">
                <a:moveTo>
                  <a:pt x="0" y="0"/>
                </a:moveTo>
                <a:lnTo>
                  <a:pt x="4256942" y="0"/>
                </a:lnTo>
                <a:lnTo>
                  <a:pt x="4256942" y="1720113"/>
                </a:lnTo>
                <a:lnTo>
                  <a:pt x="0" y="1720113"/>
                </a:lnTo>
                <a:lnTo>
                  <a:pt x="0" y="0"/>
                </a:lnTo>
                <a:close/>
              </a:path>
            </a:pathLst>
          </a:custGeom>
          <a:blipFill rotWithShape="1">
            <a:blip r:embed="rId5">
              <a:alphaModFix/>
            </a:blip>
            <a:stretch>
              <a:fillRect t="-124416" b="-125736"/>
            </a:stretch>
          </a:blipFill>
          <a:ln>
            <a:noFill/>
          </a:ln>
        </p:spPr>
      </p:sp>
      <p:pic>
        <p:nvPicPr>
          <p:cNvPr id="88" name="Google Shape;88;p1"/>
          <p:cNvPicPr preferRelativeResize="0"/>
          <p:nvPr/>
        </p:nvPicPr>
        <p:blipFill rotWithShape="1">
          <a:blip r:embed="rId6">
            <a:alphaModFix/>
          </a:blip>
          <a:srcRect/>
          <a:stretch/>
        </p:blipFill>
        <p:spPr>
          <a:xfrm rot="-10798857">
            <a:off x="2955016" y="2390894"/>
            <a:ext cx="11569793" cy="6479084"/>
          </a:xfrm>
          <a:prstGeom prst="rect">
            <a:avLst/>
          </a:prstGeom>
          <a:noFill/>
          <a:ln>
            <a:noFill/>
          </a:ln>
        </p:spPr>
      </p:pic>
      <p:sp>
        <p:nvSpPr>
          <p:cNvPr id="89" name="Google Shape;89;p1"/>
          <p:cNvSpPr/>
          <p:nvPr/>
        </p:nvSpPr>
        <p:spPr>
          <a:xfrm>
            <a:off x="6763374" y="-270584"/>
            <a:ext cx="4084712" cy="4386202"/>
          </a:xfrm>
          <a:custGeom>
            <a:avLst/>
            <a:gdLst/>
            <a:ahLst/>
            <a:cxnLst/>
            <a:rect l="l" t="t" r="r" b="b"/>
            <a:pathLst>
              <a:path w="4084712" h="4386202" extrusionOk="0">
                <a:moveTo>
                  <a:pt x="0" y="0"/>
                </a:moveTo>
                <a:lnTo>
                  <a:pt x="4084712" y="0"/>
                </a:lnTo>
                <a:lnTo>
                  <a:pt x="4084712" y="4386202"/>
                </a:lnTo>
                <a:lnTo>
                  <a:pt x="0" y="4386202"/>
                </a:lnTo>
                <a:lnTo>
                  <a:pt x="0" y="0"/>
                </a:lnTo>
                <a:close/>
              </a:path>
            </a:pathLst>
          </a:custGeom>
          <a:blipFill rotWithShape="1">
            <a:blip r:embed="rId7">
              <a:alphaModFix/>
            </a:blip>
            <a:stretch>
              <a:fillRect l="-3659" r="-3714"/>
            </a:stretch>
          </a:blipFill>
          <a:ln>
            <a:noFill/>
          </a:ln>
        </p:spPr>
      </p:sp>
      <p:sp>
        <p:nvSpPr>
          <p:cNvPr id="90" name="Google Shape;90;p1"/>
          <p:cNvSpPr txBox="1"/>
          <p:nvPr/>
        </p:nvSpPr>
        <p:spPr>
          <a:xfrm>
            <a:off x="3127575" y="4115614"/>
            <a:ext cx="11735100" cy="1182900"/>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Clr>
                <a:srgbClr val="000000"/>
              </a:buClr>
              <a:buSzPts val="9605"/>
              <a:buFont typeface="Arial"/>
              <a:buNone/>
            </a:pPr>
            <a:r>
              <a:rPr lang="en-US" sz="9605" b="0" i="0" u="none" strike="noStrike" cap="none">
                <a:solidFill>
                  <a:srgbClr val="009CFF"/>
                </a:solidFill>
                <a:latin typeface="Arial"/>
                <a:ea typeface="Arial"/>
                <a:cs typeface="Arial"/>
                <a:sym typeface="Arial"/>
              </a:rPr>
              <a:t>HackOrbit</a:t>
            </a:r>
            <a:r>
              <a:rPr lang="en-US" sz="1400" b="0" i="0" u="none" strike="noStrike" cap="none">
                <a:solidFill>
                  <a:srgbClr val="000000"/>
                </a:solidFill>
                <a:latin typeface="Arial"/>
                <a:ea typeface="Arial"/>
                <a:cs typeface="Arial"/>
                <a:sym typeface="Arial"/>
              </a:rPr>
              <a:t>   </a:t>
            </a:r>
            <a:r>
              <a:rPr lang="en-US" sz="9605" b="0" i="0" u="none" strike="noStrike" cap="none">
                <a:solidFill>
                  <a:srgbClr val="009CFF"/>
                </a:solidFill>
                <a:latin typeface="Arial"/>
                <a:ea typeface="Arial"/>
                <a:cs typeface="Arial"/>
                <a:sym typeface="Arial"/>
              </a:rPr>
              <a:t>2025</a:t>
            </a:r>
            <a:endParaRPr sz="1400" b="0" i="0" u="none" strike="noStrike" cap="none">
              <a:solidFill>
                <a:srgbClr val="000000"/>
              </a:solidFill>
              <a:latin typeface="Arial"/>
              <a:ea typeface="Arial"/>
              <a:cs typeface="Arial"/>
              <a:sym typeface="Arial"/>
            </a:endParaRPr>
          </a:p>
        </p:txBody>
      </p:sp>
      <p:sp>
        <p:nvSpPr>
          <p:cNvPr id="91" name="Google Shape;91;p1"/>
          <p:cNvSpPr txBox="1"/>
          <p:nvPr/>
        </p:nvSpPr>
        <p:spPr>
          <a:xfrm>
            <a:off x="5890327" y="7205125"/>
            <a:ext cx="5830800" cy="784800"/>
          </a:xfrm>
          <a:prstGeom prst="rect">
            <a:avLst/>
          </a:prstGeom>
          <a:noFill/>
          <a:ln>
            <a:noFill/>
          </a:ln>
        </p:spPr>
        <p:txBody>
          <a:bodyPr spcFirstLastPara="1" wrap="square" lIns="0" tIns="0" rIns="0" bIns="0" anchor="t" anchorCtr="0">
            <a:spAutoFit/>
          </a:bodyPr>
          <a:lstStyle/>
          <a:p>
            <a:pPr marL="0" marR="0" lvl="0" indent="0" algn="ctr" rtl="0">
              <a:lnSpc>
                <a:spcPct val="111004"/>
              </a:lnSpc>
              <a:spcBef>
                <a:spcPts val="0"/>
              </a:spcBef>
              <a:spcAft>
                <a:spcPts val="0"/>
              </a:spcAft>
              <a:buClr>
                <a:srgbClr val="000000"/>
              </a:buClr>
              <a:buSzPts val="5098"/>
              <a:buFont typeface="Arial"/>
              <a:buNone/>
            </a:pPr>
            <a:r>
              <a:rPr lang="en-US" sz="5098" b="1">
                <a:solidFill>
                  <a:srgbClr val="D9D9D9"/>
                </a:solidFill>
              </a:rPr>
              <a:t>Deep Dreamers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9"/>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56" name="Google Shape;156;p9"/>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57" name="Google Shape;157;p9"/>
          <p:cNvPicPr preferRelativeResize="0"/>
          <p:nvPr/>
        </p:nvPicPr>
        <p:blipFill rotWithShape="1">
          <a:blip r:embed="rId5">
            <a:alphaModFix/>
          </a:blip>
          <a:srcRect/>
          <a:stretch/>
        </p:blipFill>
        <p:spPr>
          <a:xfrm rot="-10798857">
            <a:off x="4832696" y="2189493"/>
            <a:ext cx="8590832" cy="4810866"/>
          </a:xfrm>
          <a:prstGeom prst="rect">
            <a:avLst/>
          </a:prstGeom>
          <a:noFill/>
          <a:ln>
            <a:noFill/>
          </a:ln>
        </p:spPr>
      </p:pic>
      <p:sp>
        <p:nvSpPr>
          <p:cNvPr id="158" name="Google Shape;158;p9"/>
          <p:cNvSpPr txBox="1"/>
          <p:nvPr/>
        </p:nvSpPr>
        <p:spPr>
          <a:xfrm>
            <a:off x="3226250" y="705819"/>
            <a:ext cx="11803723" cy="2812090"/>
          </a:xfrm>
          <a:prstGeom prst="rect">
            <a:avLst/>
          </a:prstGeom>
          <a:noFill/>
          <a:ln>
            <a:noFill/>
          </a:ln>
        </p:spPr>
        <p:txBody>
          <a:bodyPr spcFirstLastPara="1" wrap="square" lIns="0" tIns="0" rIns="0" bIns="0" anchor="t" anchorCtr="0">
            <a:spAutoFit/>
          </a:bodyPr>
          <a:lstStyle/>
          <a:p>
            <a:pPr marL="0" marR="0" lvl="0" indent="0" algn="ctr" rtl="0">
              <a:lnSpc>
                <a:spcPct val="114999"/>
              </a:lnSpc>
              <a:spcBef>
                <a:spcPts val="0"/>
              </a:spcBef>
              <a:spcAft>
                <a:spcPts val="0"/>
              </a:spcAft>
              <a:buClr>
                <a:srgbClr val="000000"/>
              </a:buClr>
              <a:buSzPts val="19014"/>
              <a:buFont typeface="Arial"/>
              <a:buNone/>
            </a:pPr>
            <a:r>
              <a:rPr lang="en-US" sz="19014" b="1" i="0" u="none" strike="noStrike" cap="none" dirty="0">
                <a:solidFill>
                  <a:srgbClr val="FFFFFF"/>
                </a:solidFill>
                <a:latin typeface="Playfair Display"/>
                <a:ea typeface="Playfair Display"/>
                <a:cs typeface="Playfair Display"/>
                <a:sym typeface="Playfair Display"/>
              </a:rPr>
              <a:t>Thank you</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97" name="Google Shape;97;p2"/>
          <p:cNvSpPr/>
          <p:nvPr/>
        </p:nvSpPr>
        <p:spPr>
          <a:xfrm rot="-5400000">
            <a:off x="1465443" y="-468742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r>
              <a:rPr lang="en-US" dirty="0" err="1"/>
              <a:t>bfug</a:t>
            </a:r>
            <a:endParaRPr lang="en-IN" dirty="0"/>
          </a:p>
        </p:txBody>
      </p:sp>
      <p:sp>
        <p:nvSpPr>
          <p:cNvPr id="99" name="Google Shape;99;p2"/>
          <p:cNvSpPr txBox="1"/>
          <p:nvPr/>
        </p:nvSpPr>
        <p:spPr>
          <a:xfrm>
            <a:off x="216567" y="933172"/>
            <a:ext cx="17854863" cy="888000"/>
          </a:xfrm>
          <a:prstGeom prst="rect">
            <a:avLst/>
          </a:prstGeom>
          <a:noFill/>
          <a:ln>
            <a:noFill/>
          </a:ln>
        </p:spPr>
        <p:txBody>
          <a:bodyPr spcFirstLastPara="1" wrap="square" lIns="0" tIns="0" rIns="0" bIns="0" anchor="t" anchorCtr="0">
            <a:normAutofit fontScale="92500" lnSpcReduction="20000"/>
          </a:bodyPr>
          <a:lstStyle/>
          <a:p>
            <a:pPr lvl="0">
              <a:lnSpc>
                <a:spcPct val="109990"/>
              </a:lnSpc>
              <a:buSzPct val="100000"/>
            </a:pPr>
            <a:r>
              <a:rPr lang="en-US" sz="6336" dirty="0">
                <a:solidFill>
                  <a:srgbClr val="FFFFFF"/>
                </a:solidFill>
              </a:rPr>
              <a:t>                      </a:t>
            </a:r>
            <a:r>
              <a:rPr lang="en-US" sz="3500" b="1" dirty="0">
                <a:solidFill>
                  <a:schemeClr val="bg1"/>
                </a:solidFill>
                <a:latin typeface="+mj-lt"/>
              </a:rPr>
              <a:t>Theme:  </a:t>
            </a:r>
            <a:r>
              <a:rPr lang="en-IN" sz="3500" dirty="0">
                <a:solidFill>
                  <a:schemeClr val="bg1"/>
                </a:solidFill>
              </a:rPr>
              <a:t>Artificial Intelligence and Machine Learning</a:t>
            </a:r>
            <a:endParaRPr sz="3500" b="1" i="0" u="none" strike="noStrike" cap="none" dirty="0">
              <a:solidFill>
                <a:schemeClr val="bg1"/>
              </a:solidFill>
              <a:latin typeface="+mj-lt"/>
              <a:ea typeface="Arial"/>
              <a:cs typeface="Arial"/>
              <a:sym typeface="Arial"/>
            </a:endParaRPr>
          </a:p>
          <a:p>
            <a:pPr marL="0" marR="0" lvl="0" indent="0" algn="ctr" rtl="0">
              <a:lnSpc>
                <a:spcPct val="109990"/>
              </a:lnSpc>
              <a:spcBef>
                <a:spcPts val="0"/>
              </a:spcBef>
              <a:spcAft>
                <a:spcPts val="0"/>
              </a:spcAft>
              <a:buClr>
                <a:srgbClr val="000000"/>
              </a:buClr>
              <a:buSzPct val="100000"/>
              <a:buFont typeface="Arial"/>
              <a:buNone/>
            </a:pPr>
            <a:endParaRPr sz="6336" b="0" i="0" u="none" strike="noStrike" cap="none" dirty="0">
              <a:solidFill>
                <a:srgbClr val="FFFFFF"/>
              </a:solidFill>
              <a:latin typeface="Arial"/>
              <a:ea typeface="Arial"/>
              <a:cs typeface="Arial"/>
              <a:sym typeface="Arial"/>
            </a:endParaRPr>
          </a:p>
        </p:txBody>
      </p:sp>
      <p:sp>
        <p:nvSpPr>
          <p:cNvPr id="100" name="Google Shape;100;p2"/>
          <p:cNvSpPr txBox="1"/>
          <p:nvPr/>
        </p:nvSpPr>
        <p:spPr>
          <a:xfrm>
            <a:off x="216567" y="3971559"/>
            <a:ext cx="3954081" cy="721351"/>
          </a:xfrm>
          <a:prstGeom prst="rect">
            <a:avLst/>
          </a:prstGeom>
          <a:noFill/>
          <a:ln>
            <a:noFill/>
          </a:ln>
        </p:spPr>
        <p:txBody>
          <a:bodyPr spcFirstLastPara="1" wrap="square" lIns="0" tIns="0" rIns="0" bIns="0" anchor="t" anchorCtr="0">
            <a:spAutoFit/>
          </a:bodyPr>
          <a:lstStyle/>
          <a:p>
            <a:pPr marL="0" marR="0" lvl="0" indent="0" algn="ctr" rtl="0">
              <a:lnSpc>
                <a:spcPct val="111011"/>
              </a:lnSpc>
              <a:spcBef>
                <a:spcPts val="0"/>
              </a:spcBef>
              <a:spcAft>
                <a:spcPts val="0"/>
              </a:spcAft>
              <a:buClr>
                <a:srgbClr val="000000"/>
              </a:buClr>
              <a:buSzPts val="4223"/>
              <a:buFont typeface="Arial"/>
              <a:buNone/>
            </a:pPr>
            <a:r>
              <a:rPr lang="en-US" sz="4223" b="1" i="0" u="none" strike="noStrike" cap="none" dirty="0">
                <a:solidFill>
                  <a:srgbClr val="D9D9D9"/>
                </a:solidFill>
                <a:latin typeface="Playfair Display"/>
                <a:sym typeface="Playfair Display"/>
              </a:rPr>
              <a:t> </a:t>
            </a:r>
            <a:r>
              <a:rPr lang="en-US" sz="3200" b="1" i="0" u="none" strike="noStrike" cap="none" dirty="0">
                <a:solidFill>
                  <a:schemeClr val="bg1"/>
                </a:solidFill>
                <a:latin typeface="Playfair Display"/>
                <a:sym typeface="Playfair Display"/>
              </a:rPr>
              <a:t>Pr</a:t>
            </a:r>
            <a:r>
              <a:rPr lang="en-US" sz="3200" b="1" i="0" u="none" strike="noStrike" cap="none" dirty="0">
                <a:solidFill>
                  <a:schemeClr val="bg1"/>
                </a:solidFill>
                <a:latin typeface="+mj-lt"/>
                <a:sym typeface="Playfair Display"/>
              </a:rPr>
              <a:t>oble</a:t>
            </a:r>
            <a:r>
              <a:rPr lang="en-US" sz="3200" b="1" i="0" u="none" strike="noStrike" cap="none" dirty="0">
                <a:solidFill>
                  <a:schemeClr val="bg1"/>
                </a:solidFill>
                <a:latin typeface="Playfair Display"/>
                <a:sym typeface="Playfair Display"/>
              </a:rPr>
              <a:t>m </a:t>
            </a:r>
            <a:r>
              <a:rPr lang="en-US" sz="3200" b="1" i="0" u="none" strike="noStrike" cap="none" dirty="0">
                <a:solidFill>
                  <a:schemeClr val="bg1"/>
                </a:solidFill>
                <a:latin typeface="+mj-lt"/>
                <a:sym typeface="Playfair Display"/>
              </a:rPr>
              <a:t>Statement</a:t>
            </a:r>
            <a:r>
              <a:rPr lang="en-US" sz="3200" b="1" i="0" u="none" strike="noStrike" cap="none" dirty="0">
                <a:solidFill>
                  <a:schemeClr val="bg1"/>
                </a:solidFill>
                <a:latin typeface="Playfair Display"/>
                <a:sym typeface="Playfair Display"/>
              </a:rPr>
              <a:t> </a:t>
            </a:r>
            <a:endParaRPr sz="3200" b="0" i="0" u="none" strike="noStrike" cap="none" dirty="0">
              <a:solidFill>
                <a:schemeClr val="bg1"/>
              </a:solidFill>
              <a:latin typeface="Arial"/>
              <a:ea typeface="Arial"/>
              <a:cs typeface="Arial"/>
              <a:sym typeface="Arial"/>
            </a:endParaRPr>
          </a:p>
        </p:txBody>
      </p:sp>
      <p:sp>
        <p:nvSpPr>
          <p:cNvPr id="2" name="TextBox 1">
            <a:extLst>
              <a:ext uri="{FF2B5EF4-FFF2-40B4-BE49-F238E27FC236}">
                <a16:creationId xmlns:a16="http://schemas.microsoft.com/office/drawing/2014/main" id="{5C6DF66B-7BD9-B54B-1D0A-5DCFB2597020}"/>
              </a:ext>
            </a:extLst>
          </p:cNvPr>
          <p:cNvSpPr txBox="1"/>
          <p:nvPr/>
        </p:nvSpPr>
        <p:spPr>
          <a:xfrm>
            <a:off x="480030" y="-970860"/>
            <a:ext cx="15618542" cy="307777"/>
          </a:xfrm>
          <a:prstGeom prst="rect">
            <a:avLst/>
          </a:prstGeom>
          <a:noFill/>
        </p:spPr>
        <p:txBody>
          <a:bodyPr wrap="square" rtlCol="0">
            <a:spAutoFit/>
          </a:bodyPr>
          <a:lstStyle/>
          <a:p>
            <a:pPr marL="342900" indent="-342900">
              <a:buFont typeface="+mj-lt"/>
              <a:buAutoNum type="arabicPeriod"/>
            </a:pPr>
            <a:r>
              <a:rPr lang="en-US" dirty="0">
                <a:solidFill>
                  <a:schemeClr val="bg1"/>
                </a:solidFill>
              </a:rPr>
              <a:t> </a:t>
            </a:r>
            <a:endParaRPr lang="en-IN" dirty="0">
              <a:solidFill>
                <a:schemeClr val="bg1"/>
              </a:solidFill>
            </a:endParaRPr>
          </a:p>
        </p:txBody>
      </p:sp>
      <p:sp>
        <p:nvSpPr>
          <p:cNvPr id="3" name="TextBox 2">
            <a:extLst>
              <a:ext uri="{FF2B5EF4-FFF2-40B4-BE49-F238E27FC236}">
                <a16:creationId xmlns:a16="http://schemas.microsoft.com/office/drawing/2014/main" id="{106C50B2-25FA-4F7F-8E46-2FCF0DEF96C5}"/>
              </a:ext>
            </a:extLst>
          </p:cNvPr>
          <p:cNvSpPr txBox="1"/>
          <p:nvPr/>
        </p:nvSpPr>
        <p:spPr>
          <a:xfrm>
            <a:off x="8723671" y="5862483"/>
            <a:ext cx="914400" cy="914400"/>
          </a:xfrm>
          <a:prstGeom prst="rect">
            <a:avLst/>
          </a:prstGeom>
          <a:noFill/>
        </p:spPr>
        <p:txBody>
          <a:bodyPr wrap="square" rtlCol="0">
            <a:spAutoFit/>
          </a:bodyPr>
          <a:lstStyle/>
          <a:p>
            <a:endParaRPr lang="en-IN" dirty="0"/>
          </a:p>
        </p:txBody>
      </p:sp>
      <p:sp>
        <p:nvSpPr>
          <p:cNvPr id="5" name="TextBox 4">
            <a:extLst>
              <a:ext uri="{FF2B5EF4-FFF2-40B4-BE49-F238E27FC236}">
                <a16:creationId xmlns:a16="http://schemas.microsoft.com/office/drawing/2014/main" id="{C3C2926F-4C79-443F-C530-6925CF45CD8B}"/>
              </a:ext>
            </a:extLst>
          </p:cNvPr>
          <p:cNvSpPr txBox="1"/>
          <p:nvPr/>
        </p:nvSpPr>
        <p:spPr>
          <a:xfrm>
            <a:off x="7506929" y="6651523"/>
            <a:ext cx="184731" cy="307777"/>
          </a:xfrm>
          <a:prstGeom prst="rect">
            <a:avLst/>
          </a:prstGeom>
          <a:noFill/>
        </p:spPr>
        <p:txBody>
          <a:bodyPr wrap="none" rtlCol="0">
            <a:spAutoFit/>
          </a:bodyPr>
          <a:lstStyle/>
          <a:p>
            <a:endParaRPr lang="en-IN" dirty="0"/>
          </a:p>
        </p:txBody>
      </p:sp>
      <p:sp>
        <p:nvSpPr>
          <p:cNvPr id="6" name="TextBox 5">
            <a:extLst>
              <a:ext uri="{FF2B5EF4-FFF2-40B4-BE49-F238E27FC236}">
                <a16:creationId xmlns:a16="http://schemas.microsoft.com/office/drawing/2014/main" id="{4713620C-12F8-62C5-1718-638C9E6686C4}"/>
              </a:ext>
            </a:extLst>
          </p:cNvPr>
          <p:cNvSpPr txBox="1"/>
          <p:nvPr/>
        </p:nvSpPr>
        <p:spPr>
          <a:xfrm>
            <a:off x="480030" y="5289400"/>
            <a:ext cx="18025215" cy="4154984"/>
          </a:xfrm>
          <a:prstGeom prst="rect">
            <a:avLst/>
          </a:prstGeom>
          <a:noFill/>
        </p:spPr>
        <p:txBody>
          <a:bodyPr wrap="square" rtlCol="0">
            <a:spAutoFit/>
          </a:bodyPr>
          <a:lstStyle/>
          <a:p>
            <a:r>
              <a:rPr lang="en-US" sz="2400" dirty="0">
                <a:solidFill>
                  <a:schemeClr val="bg1"/>
                </a:solidFill>
              </a:rPr>
              <a:t>         In recent years mental health crises, suicide risks and substance use disorders are increasing globally at alarming rate. According to the World Health Organization (WHO), over 700,000 people die by suicide per year, and many more attempt it.  </a:t>
            </a:r>
          </a:p>
          <a:p>
            <a:endParaRPr lang="en-US" sz="2400" dirty="0">
              <a:solidFill>
                <a:schemeClr val="bg1"/>
              </a:solidFill>
            </a:endParaRPr>
          </a:p>
          <a:p>
            <a:r>
              <a:rPr lang="en-US" sz="2400" dirty="0">
                <a:solidFill>
                  <a:schemeClr val="bg1"/>
                </a:solidFill>
              </a:rPr>
              <a:t>         Despite increased awareness, current solutions for detecting and preventing suicide risks primarily depends heavily on retrospective data such as emergency room visits, overdose reports and crisis hotline log. These sources, while being valuable but lack ability to detect and respond to crises in real time, especially when individuals do not reach out for help or exhibit subtle behavioral signs.</a:t>
            </a:r>
          </a:p>
          <a:p>
            <a:endParaRPr lang="en-US" sz="2400" dirty="0">
              <a:solidFill>
                <a:schemeClr val="bg1"/>
              </a:solidFill>
            </a:endParaRPr>
          </a:p>
          <a:p>
            <a:r>
              <a:rPr lang="en-US" sz="2400" dirty="0">
                <a:solidFill>
                  <a:schemeClr val="bg1"/>
                </a:solidFill>
              </a:rPr>
              <a:t>        The proposed project, seeks to fill this gap by leveraging the power of natural language processing, geospatial analysis, and machine learning to build a robust behavioral monitoring system. By analyzing social media data where people often express distress before seeking help.</a:t>
            </a:r>
            <a:endParaRPr lang="en-IN" sz="2400" dirty="0">
              <a:solidFill>
                <a:schemeClr val="bg1"/>
              </a:solidFill>
            </a:endParaRPr>
          </a:p>
        </p:txBody>
      </p:sp>
      <p:sp>
        <p:nvSpPr>
          <p:cNvPr id="8" name="TextBox 7">
            <a:extLst>
              <a:ext uri="{FF2B5EF4-FFF2-40B4-BE49-F238E27FC236}">
                <a16:creationId xmlns:a16="http://schemas.microsoft.com/office/drawing/2014/main" id="{C4C61452-3516-2E92-24C9-337629DF90A2}"/>
              </a:ext>
            </a:extLst>
          </p:cNvPr>
          <p:cNvSpPr txBox="1"/>
          <p:nvPr/>
        </p:nvSpPr>
        <p:spPr>
          <a:xfrm>
            <a:off x="164123" y="2296201"/>
            <a:ext cx="17678400" cy="1200329"/>
          </a:xfrm>
          <a:prstGeom prst="rect">
            <a:avLst/>
          </a:prstGeom>
          <a:noFill/>
        </p:spPr>
        <p:txBody>
          <a:bodyPr wrap="square" rtlCol="0">
            <a:spAutoFit/>
          </a:bodyPr>
          <a:lstStyle/>
          <a:p>
            <a:pPr algn="ctr"/>
            <a:r>
              <a:rPr lang="en-US" sz="3200" b="1" dirty="0">
                <a:solidFill>
                  <a:schemeClr val="bg1"/>
                </a:solidFill>
                <a:latin typeface="+mj-lt"/>
              </a:rPr>
              <a:t>Title:</a:t>
            </a:r>
            <a:r>
              <a:rPr lang="en-US" sz="4000" b="1" dirty="0">
                <a:solidFill>
                  <a:schemeClr val="bg1"/>
                </a:solidFill>
                <a:latin typeface="+mj-lt"/>
              </a:rPr>
              <a:t>  </a:t>
            </a:r>
            <a:r>
              <a:rPr lang="en-US" sz="3200" dirty="0">
                <a:solidFill>
                  <a:schemeClr val="bg1"/>
                </a:solidFill>
                <a:latin typeface="+mn-lt"/>
              </a:rPr>
              <a:t>AI Powered Real Time Mental Health Crises Detection for Suicide Risk and                                                               Substance Use </a:t>
            </a:r>
            <a:endParaRPr lang="en-IN" sz="3200" dirty="0">
              <a:solidFill>
                <a:schemeClr val="bg1"/>
              </a:solidFill>
              <a:latin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AAD"/>
        </a:solidFill>
        <a:effectLst/>
      </p:bgPr>
    </p:bg>
    <p:spTree>
      <p:nvGrpSpPr>
        <p:cNvPr id="1" name="Shape 104"/>
        <p:cNvGrpSpPr/>
        <p:nvPr/>
      </p:nvGrpSpPr>
      <p:grpSpPr>
        <a:xfrm>
          <a:off x="0" y="0"/>
          <a:ext cx="0" cy="0"/>
          <a:chOff x="0" y="0"/>
          <a:chExt cx="0" cy="0"/>
        </a:xfrm>
      </p:grpSpPr>
      <p:sp>
        <p:nvSpPr>
          <p:cNvPr id="105" name="Google Shape;105;p3"/>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06" name="Google Shape;106;p3"/>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txBody>
          <a:bodyPr/>
          <a:lstStyle/>
          <a:p>
            <a:endParaRPr lang="en-IN" dirty="0"/>
          </a:p>
        </p:txBody>
      </p:sp>
      <p:pic>
        <p:nvPicPr>
          <p:cNvPr id="107" name="Google Shape;107;p3"/>
          <p:cNvPicPr preferRelativeResize="0"/>
          <p:nvPr/>
        </p:nvPicPr>
        <p:blipFill rotWithShape="1">
          <a:blip r:embed="rId5">
            <a:alphaModFix/>
          </a:blip>
          <a:srcRect/>
          <a:stretch/>
        </p:blipFill>
        <p:spPr>
          <a:xfrm rot="-10798857">
            <a:off x="4345849" y="1457442"/>
            <a:ext cx="9765317" cy="5468578"/>
          </a:xfrm>
          <a:prstGeom prst="rect">
            <a:avLst/>
          </a:prstGeom>
          <a:noFill/>
          <a:ln>
            <a:noFill/>
          </a:ln>
        </p:spPr>
      </p:pic>
      <p:sp>
        <p:nvSpPr>
          <p:cNvPr id="108" name="Google Shape;108;p3"/>
          <p:cNvSpPr txBox="1"/>
          <p:nvPr/>
        </p:nvSpPr>
        <p:spPr>
          <a:xfrm>
            <a:off x="-1172308" y="694020"/>
            <a:ext cx="9130784" cy="60939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3600" b="1" i="0" u="none" strike="noStrike" cap="none" dirty="0">
                <a:solidFill>
                  <a:srgbClr val="FFFFFF"/>
                </a:solidFill>
                <a:latin typeface="Arial"/>
                <a:ea typeface="Arial"/>
                <a:cs typeface="Arial"/>
                <a:sym typeface="Arial"/>
              </a:rPr>
              <a:t>PROPOSED SOLUTION</a:t>
            </a:r>
            <a:endParaRPr sz="3600" b="1" i="0" u="none" strike="noStrike" cap="none" dirty="0">
              <a:solidFill>
                <a:srgbClr val="000000"/>
              </a:solidFill>
              <a:latin typeface="Arial"/>
              <a:ea typeface="Arial"/>
              <a:cs typeface="Arial"/>
              <a:sym typeface="Arial"/>
            </a:endParaRPr>
          </a:p>
        </p:txBody>
      </p:sp>
      <p:sp>
        <p:nvSpPr>
          <p:cNvPr id="109" name="Google Shape;109;p3"/>
          <p:cNvSpPr txBox="1"/>
          <p:nvPr/>
        </p:nvSpPr>
        <p:spPr>
          <a:xfrm>
            <a:off x="6422289" y="3655054"/>
            <a:ext cx="5917239" cy="720838"/>
          </a:xfrm>
          <a:prstGeom prst="rect">
            <a:avLst/>
          </a:prstGeom>
          <a:noFill/>
          <a:ln>
            <a:noFill/>
          </a:ln>
        </p:spPr>
        <p:txBody>
          <a:bodyPr spcFirstLastPara="1" wrap="square" lIns="0" tIns="0" rIns="0" bIns="0" anchor="t" anchorCtr="0">
            <a:spAutoFit/>
          </a:bodyPr>
          <a:lstStyle/>
          <a:p>
            <a:pPr marL="0" marR="0" lvl="0" indent="0" algn="ctr" rtl="0">
              <a:lnSpc>
                <a:spcPct val="111018"/>
              </a:lnSpc>
              <a:spcBef>
                <a:spcPts val="0"/>
              </a:spcBef>
              <a:spcAft>
                <a:spcPts val="0"/>
              </a:spcAft>
              <a:buClr>
                <a:srgbClr val="000000"/>
              </a:buClr>
              <a:buSzPts val="4220"/>
              <a:buFont typeface="Arial"/>
              <a:buNone/>
            </a:pPr>
            <a:r>
              <a:rPr lang="en-US" sz="4220" b="1" i="0" u="none" strike="noStrike" cap="none" dirty="0">
                <a:solidFill>
                  <a:srgbClr val="D9D9D9"/>
                </a:solidFill>
                <a:latin typeface="Playfair Display"/>
                <a:ea typeface="Playfair Display"/>
                <a:cs typeface="Playfair Display"/>
                <a:sym typeface="Playfair Display"/>
              </a:rPr>
              <a:t> </a:t>
            </a:r>
            <a:endParaRPr sz="1400" b="0" i="0" u="none" strike="noStrike" cap="none" dirty="0">
              <a:solidFill>
                <a:srgbClr val="000000"/>
              </a:solidFill>
              <a:latin typeface="Arial"/>
              <a:ea typeface="Arial"/>
              <a:cs typeface="Arial"/>
              <a:sym typeface="Arial"/>
            </a:endParaRPr>
          </a:p>
        </p:txBody>
      </p:sp>
      <p:sp>
        <p:nvSpPr>
          <p:cNvPr id="2" name="TextBox 1">
            <a:extLst>
              <a:ext uri="{FF2B5EF4-FFF2-40B4-BE49-F238E27FC236}">
                <a16:creationId xmlns:a16="http://schemas.microsoft.com/office/drawing/2014/main" id="{F9F3B762-83B5-DAFC-19CD-ED26D46B1530}"/>
              </a:ext>
            </a:extLst>
          </p:cNvPr>
          <p:cNvSpPr txBox="1"/>
          <p:nvPr/>
        </p:nvSpPr>
        <p:spPr>
          <a:xfrm>
            <a:off x="938464" y="1455818"/>
            <a:ext cx="17349536" cy="7478970"/>
          </a:xfrm>
          <a:prstGeom prst="rect">
            <a:avLst/>
          </a:prstGeom>
          <a:noFill/>
        </p:spPr>
        <p:txBody>
          <a:bodyPr wrap="square" rtlCol="0">
            <a:spAutoFit/>
          </a:bodyPr>
          <a:lstStyle/>
          <a:p>
            <a:r>
              <a:rPr lang="en-US" sz="2800" dirty="0">
                <a:solidFill>
                  <a:schemeClr val="bg1"/>
                </a:solidFill>
                <a:latin typeface="+mn-lt"/>
              </a:rPr>
              <a:t>	</a:t>
            </a:r>
            <a:endParaRPr lang="en-IN" sz="2800" dirty="0">
              <a:solidFill>
                <a:schemeClr val="bg1"/>
              </a:solidFill>
              <a:latin typeface="+mn-lt"/>
            </a:endParaRPr>
          </a:p>
          <a:p>
            <a:r>
              <a:rPr lang="en-US" sz="2800" dirty="0">
                <a:solidFill>
                  <a:schemeClr val="bg1"/>
                </a:solidFill>
                <a:latin typeface="+mn-lt"/>
              </a:rPr>
              <a:t>      This project aims to build an AI-driven crisis monitoring dashboard that detects high-risk mental health signals from social media (Reddit) using NLP (</a:t>
            </a:r>
            <a:r>
              <a:rPr lang="en-US" sz="2800" dirty="0" err="1">
                <a:solidFill>
                  <a:schemeClr val="bg1"/>
                </a:solidFill>
                <a:latin typeface="+mn-lt"/>
              </a:rPr>
              <a:t>DistilBERT</a:t>
            </a:r>
            <a:r>
              <a:rPr lang="en-US" sz="2800" dirty="0">
                <a:solidFill>
                  <a:schemeClr val="bg1"/>
                </a:solidFill>
                <a:latin typeface="+mn-lt"/>
              </a:rPr>
              <a:t>, VADER) and generating heatmaps by geospatial analysis (Folium, </a:t>
            </a:r>
            <a:r>
              <a:rPr lang="en-US" sz="2800" dirty="0" err="1">
                <a:solidFill>
                  <a:schemeClr val="bg1"/>
                </a:solidFill>
                <a:latin typeface="+mn-lt"/>
              </a:rPr>
              <a:t>GeoPy</a:t>
            </a:r>
            <a:r>
              <a:rPr lang="en-US" sz="2800" dirty="0">
                <a:solidFill>
                  <a:schemeClr val="bg1"/>
                </a:solidFill>
                <a:latin typeface="+mn-lt"/>
              </a:rPr>
              <a:t>). </a:t>
            </a:r>
          </a:p>
          <a:p>
            <a:endParaRPr lang="en-US" sz="2800" dirty="0">
              <a:solidFill>
                <a:schemeClr val="bg1"/>
              </a:solidFill>
              <a:latin typeface="+mn-lt"/>
            </a:endParaRPr>
          </a:p>
          <a:p>
            <a:r>
              <a:rPr lang="en-IN" sz="3200" b="1" dirty="0">
                <a:solidFill>
                  <a:schemeClr val="bg1"/>
                </a:solidFill>
                <a:latin typeface="+mn-lt"/>
              </a:rPr>
              <a:t>This system will: </a:t>
            </a:r>
          </a:p>
          <a:p>
            <a:endParaRPr lang="en-IN" sz="2800" dirty="0">
              <a:solidFill>
                <a:schemeClr val="bg1"/>
              </a:solidFill>
              <a:latin typeface="+mn-lt"/>
            </a:endParaRPr>
          </a:p>
          <a:p>
            <a:pPr marL="457200" indent="-457200">
              <a:buClr>
                <a:schemeClr val="bg1"/>
              </a:buClr>
              <a:buSzPct val="120000"/>
              <a:buFont typeface="Arial" panose="020B0604020202020204" pitchFamily="34" charset="0"/>
              <a:buChar char="•"/>
            </a:pPr>
            <a:r>
              <a:rPr lang="en-US" sz="2800" dirty="0">
                <a:solidFill>
                  <a:schemeClr val="bg1"/>
                </a:solidFill>
                <a:latin typeface="+mn-lt"/>
              </a:rPr>
              <a:t>Classify posts into risk levels (high, moderate, low) using a fine-tuned BERT model. </a:t>
            </a:r>
          </a:p>
          <a:p>
            <a:pPr marL="457200" indent="-457200">
              <a:buClr>
                <a:schemeClr val="bg1"/>
              </a:buClr>
              <a:buSzPct val="120000"/>
              <a:buFont typeface="Arial" panose="020B0604020202020204" pitchFamily="34" charset="0"/>
              <a:buChar char="•"/>
            </a:pPr>
            <a:endParaRPr lang="en-US" sz="2800" dirty="0">
              <a:solidFill>
                <a:schemeClr val="bg1"/>
              </a:solidFill>
              <a:latin typeface="+mn-lt"/>
            </a:endParaRPr>
          </a:p>
          <a:p>
            <a:pPr marL="457200" indent="-457200">
              <a:buClr>
                <a:schemeClr val="bg1"/>
              </a:buClr>
              <a:buSzPct val="120000"/>
              <a:buFont typeface="Arial" panose="020B0604020202020204" pitchFamily="34" charset="0"/>
              <a:buChar char="•"/>
            </a:pPr>
            <a:r>
              <a:rPr lang="en-US" sz="2800" dirty="0">
                <a:solidFill>
                  <a:schemeClr val="bg1"/>
                </a:solidFill>
                <a:latin typeface="+mn-lt"/>
              </a:rPr>
              <a:t>Map high-risk clusters in real-time to guide public health interventions. </a:t>
            </a:r>
          </a:p>
          <a:p>
            <a:pPr marL="457200" indent="-457200">
              <a:buClr>
                <a:schemeClr val="bg1"/>
              </a:buClr>
              <a:buSzPct val="120000"/>
              <a:buFont typeface="Arial" panose="020B0604020202020204" pitchFamily="34" charset="0"/>
              <a:buChar char="•"/>
            </a:pPr>
            <a:endParaRPr lang="en-US" sz="2800" dirty="0">
              <a:solidFill>
                <a:schemeClr val="bg1"/>
              </a:solidFill>
              <a:latin typeface="+mn-lt"/>
            </a:endParaRPr>
          </a:p>
          <a:p>
            <a:pPr marL="457200" indent="-457200">
              <a:buClr>
                <a:schemeClr val="bg1"/>
              </a:buClr>
              <a:buSzPct val="120000"/>
              <a:buFont typeface="Arial" panose="020B0604020202020204" pitchFamily="34" charset="0"/>
              <a:buChar char="•"/>
            </a:pPr>
            <a:r>
              <a:rPr lang="en-US" sz="2800" dirty="0">
                <a:solidFill>
                  <a:schemeClr val="bg1"/>
                </a:solidFill>
                <a:latin typeface="+mn-lt"/>
              </a:rPr>
              <a:t>Track at-risk users based on behavior patterns (post frequency, sentiment trends). </a:t>
            </a:r>
          </a:p>
          <a:p>
            <a:pPr marL="457200" indent="-457200">
              <a:buClr>
                <a:schemeClr val="bg1"/>
              </a:buClr>
              <a:buSzPct val="120000"/>
              <a:buFont typeface="Arial" panose="020B0604020202020204" pitchFamily="34" charset="0"/>
              <a:buChar char="•"/>
            </a:pPr>
            <a:endParaRPr lang="en-US" sz="2800" dirty="0">
              <a:solidFill>
                <a:schemeClr val="bg1"/>
              </a:solidFill>
              <a:latin typeface="+mn-lt"/>
            </a:endParaRPr>
          </a:p>
          <a:p>
            <a:pPr marL="457200" indent="-457200">
              <a:buClr>
                <a:schemeClr val="bg1"/>
              </a:buClr>
              <a:buSzPct val="120000"/>
              <a:buFont typeface="Arial" panose="020B0604020202020204" pitchFamily="34" charset="0"/>
              <a:buChar char="•"/>
            </a:pPr>
            <a:r>
              <a:rPr lang="en-US" sz="2800" dirty="0">
                <a:solidFill>
                  <a:schemeClr val="bg1"/>
                </a:solidFill>
                <a:latin typeface="+mn-lt"/>
              </a:rPr>
              <a:t>Provide an interactive dashboard (Dash/Plotly) for crisis response teams.</a:t>
            </a:r>
          </a:p>
          <a:p>
            <a:pPr>
              <a:buClr>
                <a:schemeClr val="bg1"/>
              </a:buClr>
              <a:buSzPct val="120000"/>
            </a:pPr>
            <a:endParaRPr lang="en-US" sz="2800" dirty="0">
              <a:solidFill>
                <a:schemeClr val="bg1"/>
              </a:solidFill>
              <a:latin typeface="+mn-lt"/>
            </a:endParaRPr>
          </a:p>
          <a:p>
            <a:pPr marL="457200" indent="-457200">
              <a:buClr>
                <a:schemeClr val="bg1"/>
              </a:buClr>
              <a:buSzPct val="120000"/>
              <a:buFont typeface="Arial" panose="020B0604020202020204" pitchFamily="34" charset="0"/>
              <a:buChar char="•"/>
            </a:pPr>
            <a:r>
              <a:rPr lang="en-US" sz="2800" dirty="0">
                <a:solidFill>
                  <a:schemeClr val="bg1"/>
                </a:solidFill>
                <a:latin typeface="+mn-lt"/>
              </a:rPr>
              <a:t>Trigger emergency alerts when a high-risk situation is detected, enabling real-time intervention or escalations to emergency response teams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15;p4">
            <a:extLst>
              <a:ext uri="{FF2B5EF4-FFF2-40B4-BE49-F238E27FC236}">
                <a16:creationId xmlns:a16="http://schemas.microsoft.com/office/drawing/2014/main" id="{6CCB85F3-087A-68D5-2BA7-95885DC09F6A}"/>
              </a:ext>
            </a:extLst>
          </p:cNvPr>
          <p:cNvSpPr/>
          <p:nvPr/>
        </p:nvSpPr>
        <p:spPr>
          <a:xfrm rot="-5400000">
            <a:off x="1901194" y="-5597372"/>
            <a:ext cx="15544800"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2">
              <a:alphaModFix/>
            </a:blip>
            <a:stretch>
              <a:fillRect/>
            </a:stretch>
          </a:blipFill>
          <a:ln>
            <a:solidFill>
              <a:schemeClr val="bg1"/>
            </a:solidFill>
          </a:ln>
        </p:spPr>
        <p:txBody>
          <a:bodyPr/>
          <a:lstStyle/>
          <a:p>
            <a:r>
              <a:rPr lang="en-US" dirty="0" err="1"/>
              <a:t>svakvblgw</a:t>
            </a:r>
            <a:endParaRPr lang="en-IN" dirty="0"/>
          </a:p>
        </p:txBody>
      </p:sp>
      <p:sp>
        <p:nvSpPr>
          <p:cNvPr id="3" name="Flowchart: Alternate Process 2">
            <a:extLst>
              <a:ext uri="{FF2B5EF4-FFF2-40B4-BE49-F238E27FC236}">
                <a16:creationId xmlns:a16="http://schemas.microsoft.com/office/drawing/2014/main" id="{24CD73F0-D87B-FCB1-42A2-F4456C5C01A2}"/>
              </a:ext>
            </a:extLst>
          </p:cNvPr>
          <p:cNvSpPr/>
          <p:nvPr/>
        </p:nvSpPr>
        <p:spPr>
          <a:xfrm>
            <a:off x="274731" y="4919649"/>
            <a:ext cx="1430594" cy="648930"/>
          </a:xfrm>
          <a:prstGeom prst="flowChartAlternateProcess">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Reddit AP</a:t>
            </a:r>
            <a:r>
              <a:rPr lang="en-US" dirty="0"/>
              <a:t>I </a:t>
            </a:r>
            <a:endParaRPr lang="en-IN" dirty="0"/>
          </a:p>
        </p:txBody>
      </p:sp>
      <p:sp>
        <p:nvSpPr>
          <p:cNvPr id="4" name="Cylinder 3">
            <a:extLst>
              <a:ext uri="{FF2B5EF4-FFF2-40B4-BE49-F238E27FC236}">
                <a16:creationId xmlns:a16="http://schemas.microsoft.com/office/drawing/2014/main" id="{F93BF38E-13F0-1E75-47E9-E70030AA4C02}"/>
              </a:ext>
            </a:extLst>
          </p:cNvPr>
          <p:cNvSpPr/>
          <p:nvPr/>
        </p:nvSpPr>
        <p:spPr>
          <a:xfrm>
            <a:off x="2372849" y="4704187"/>
            <a:ext cx="1080320" cy="1074936"/>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Extracted Posts</a:t>
            </a:r>
            <a:endParaRPr lang="en-IN" b="1" dirty="0"/>
          </a:p>
        </p:txBody>
      </p:sp>
      <p:sp>
        <p:nvSpPr>
          <p:cNvPr id="5" name="Rectangle 4">
            <a:extLst>
              <a:ext uri="{FF2B5EF4-FFF2-40B4-BE49-F238E27FC236}">
                <a16:creationId xmlns:a16="http://schemas.microsoft.com/office/drawing/2014/main" id="{E2F1C948-F79C-E4B0-42DB-68F86E595F3E}"/>
              </a:ext>
            </a:extLst>
          </p:cNvPr>
          <p:cNvSpPr/>
          <p:nvPr/>
        </p:nvSpPr>
        <p:spPr>
          <a:xfrm>
            <a:off x="4071851" y="4763549"/>
            <a:ext cx="2077828" cy="93372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600" b="1" dirty="0"/>
              <a:t>Data Processing</a:t>
            </a:r>
          </a:p>
          <a:p>
            <a:pPr algn="ctr"/>
            <a:r>
              <a:rPr lang="en-IN" dirty="0"/>
              <a:t>Removing noises &amp; cleaning</a:t>
            </a:r>
            <a:endParaRPr lang="en-US" dirty="0"/>
          </a:p>
        </p:txBody>
      </p:sp>
      <p:sp>
        <p:nvSpPr>
          <p:cNvPr id="6" name="Flowchart: Alternate Process 5">
            <a:extLst>
              <a:ext uri="{FF2B5EF4-FFF2-40B4-BE49-F238E27FC236}">
                <a16:creationId xmlns:a16="http://schemas.microsoft.com/office/drawing/2014/main" id="{0E2723E2-EB74-59BE-9B4B-6E24FBBD854E}"/>
              </a:ext>
            </a:extLst>
          </p:cNvPr>
          <p:cNvSpPr/>
          <p:nvPr/>
        </p:nvSpPr>
        <p:spPr>
          <a:xfrm>
            <a:off x="6897052" y="4836442"/>
            <a:ext cx="1390037" cy="787933"/>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Cleaned Posts</a:t>
            </a:r>
            <a:endParaRPr lang="en-IN" b="1" dirty="0"/>
          </a:p>
        </p:txBody>
      </p:sp>
      <p:sp>
        <p:nvSpPr>
          <p:cNvPr id="7" name="Cylinder 6">
            <a:extLst>
              <a:ext uri="{FF2B5EF4-FFF2-40B4-BE49-F238E27FC236}">
                <a16:creationId xmlns:a16="http://schemas.microsoft.com/office/drawing/2014/main" id="{6B786D84-87CF-E178-7C54-70A26B79EF77}"/>
              </a:ext>
            </a:extLst>
          </p:cNvPr>
          <p:cNvSpPr/>
          <p:nvPr/>
        </p:nvSpPr>
        <p:spPr>
          <a:xfrm>
            <a:off x="9157400" y="1033250"/>
            <a:ext cx="958645" cy="1141894"/>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Mental Health </a:t>
            </a:r>
          </a:p>
          <a:p>
            <a:pPr algn="ctr"/>
            <a:r>
              <a:rPr lang="en-US" dirty="0"/>
              <a:t>Dataset</a:t>
            </a:r>
            <a:endParaRPr lang="en-IN" dirty="0"/>
          </a:p>
        </p:txBody>
      </p:sp>
      <p:sp>
        <p:nvSpPr>
          <p:cNvPr id="8" name="Rectangle: Rounded Corners 7">
            <a:extLst>
              <a:ext uri="{FF2B5EF4-FFF2-40B4-BE49-F238E27FC236}">
                <a16:creationId xmlns:a16="http://schemas.microsoft.com/office/drawing/2014/main" id="{4665351A-5633-0465-794A-B3284B68533A}"/>
              </a:ext>
            </a:extLst>
          </p:cNvPr>
          <p:cNvSpPr/>
          <p:nvPr/>
        </p:nvSpPr>
        <p:spPr>
          <a:xfrm>
            <a:off x="8914053" y="2989171"/>
            <a:ext cx="1445339" cy="904403"/>
          </a:xfrm>
          <a:prstGeom prst="round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600" b="1" dirty="0"/>
              <a:t>BERT</a:t>
            </a:r>
            <a:r>
              <a:rPr lang="en-US" dirty="0"/>
              <a:t> Model</a:t>
            </a:r>
            <a:endParaRPr lang="en-IN" dirty="0"/>
          </a:p>
        </p:txBody>
      </p:sp>
      <p:sp>
        <p:nvSpPr>
          <p:cNvPr id="9" name="Flowchart: Alternate Process 8">
            <a:extLst>
              <a:ext uri="{FF2B5EF4-FFF2-40B4-BE49-F238E27FC236}">
                <a16:creationId xmlns:a16="http://schemas.microsoft.com/office/drawing/2014/main" id="{83319607-A2B8-DFDD-D2EC-F2392DE5E71D}"/>
              </a:ext>
            </a:extLst>
          </p:cNvPr>
          <p:cNvSpPr/>
          <p:nvPr/>
        </p:nvSpPr>
        <p:spPr>
          <a:xfrm>
            <a:off x="8971715" y="4739048"/>
            <a:ext cx="1519085" cy="989669"/>
          </a:xfrm>
          <a:prstGeom prst="flowChartAlternateProcess">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sz="1600" b="1" dirty="0"/>
              <a:t>Nominatim</a:t>
            </a:r>
          </a:p>
          <a:p>
            <a:pPr algn="ctr"/>
            <a:r>
              <a:rPr lang="en-US" dirty="0"/>
              <a:t>Geolocator</a:t>
            </a:r>
            <a:endParaRPr lang="en-IN" dirty="0"/>
          </a:p>
        </p:txBody>
      </p:sp>
      <p:sp>
        <p:nvSpPr>
          <p:cNvPr id="10" name="Flowchart: Alternate Process 9">
            <a:extLst>
              <a:ext uri="{FF2B5EF4-FFF2-40B4-BE49-F238E27FC236}">
                <a16:creationId xmlns:a16="http://schemas.microsoft.com/office/drawing/2014/main" id="{74AB67D2-F581-2839-A1DD-C978DFA51A3C}"/>
              </a:ext>
            </a:extLst>
          </p:cNvPr>
          <p:cNvSpPr/>
          <p:nvPr/>
        </p:nvSpPr>
        <p:spPr>
          <a:xfrm>
            <a:off x="8914051" y="6537020"/>
            <a:ext cx="1519085" cy="914400"/>
          </a:xfrm>
          <a:prstGeom prst="flowChartAlternateProcess">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1600" b="1" dirty="0"/>
              <a:t>Vader Sentiment</a:t>
            </a:r>
          </a:p>
          <a:p>
            <a:pPr algn="ctr"/>
            <a:r>
              <a:rPr lang="en-US" dirty="0"/>
              <a:t>Model</a:t>
            </a:r>
            <a:endParaRPr lang="en-IN" dirty="0"/>
          </a:p>
        </p:txBody>
      </p:sp>
      <p:sp>
        <p:nvSpPr>
          <p:cNvPr id="11" name="Flowchart: Alternate Process 10">
            <a:extLst>
              <a:ext uri="{FF2B5EF4-FFF2-40B4-BE49-F238E27FC236}">
                <a16:creationId xmlns:a16="http://schemas.microsoft.com/office/drawing/2014/main" id="{1E5B65AF-8CE5-1E5A-EDB1-AA2274A89E08}"/>
              </a:ext>
            </a:extLst>
          </p:cNvPr>
          <p:cNvSpPr/>
          <p:nvPr/>
        </p:nvSpPr>
        <p:spPr>
          <a:xfrm>
            <a:off x="11260396" y="2903905"/>
            <a:ext cx="2315498" cy="989669"/>
          </a:xfrm>
          <a:prstGeom prst="flowChartAlternateProcess">
            <a:avLst/>
          </a:prstGeom>
        </p:spPr>
        <p:style>
          <a:lnRef idx="2">
            <a:schemeClr val="accent4"/>
          </a:lnRef>
          <a:fillRef idx="1">
            <a:schemeClr val="lt1"/>
          </a:fillRef>
          <a:effectRef idx="0">
            <a:schemeClr val="accent4"/>
          </a:effectRef>
          <a:fontRef idx="minor">
            <a:schemeClr val="dk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ln/>
                <a:solidFill>
                  <a:schemeClr val="accent4"/>
                </a:solidFill>
              </a:rPr>
              <a:t>Risk Classified Posts</a:t>
            </a:r>
          </a:p>
          <a:p>
            <a:pPr algn="ctr"/>
            <a:r>
              <a:rPr lang="en-US" b="1" dirty="0">
                <a:ln/>
                <a:solidFill>
                  <a:schemeClr val="accent4"/>
                </a:solidFill>
              </a:rPr>
              <a:t>( high / moderate/ low )</a:t>
            </a:r>
            <a:endParaRPr lang="en-IN" b="1" dirty="0">
              <a:ln/>
              <a:solidFill>
                <a:schemeClr val="accent4"/>
              </a:solidFill>
            </a:endParaRPr>
          </a:p>
        </p:txBody>
      </p:sp>
      <p:sp>
        <p:nvSpPr>
          <p:cNvPr id="12" name="Flowchart: Alternate Process 11">
            <a:extLst>
              <a:ext uri="{FF2B5EF4-FFF2-40B4-BE49-F238E27FC236}">
                <a16:creationId xmlns:a16="http://schemas.microsoft.com/office/drawing/2014/main" id="{A147C0D4-5378-90EE-7BE8-F95A48EBFD63}"/>
              </a:ext>
            </a:extLst>
          </p:cNvPr>
          <p:cNvSpPr/>
          <p:nvPr/>
        </p:nvSpPr>
        <p:spPr>
          <a:xfrm>
            <a:off x="11246819" y="4729820"/>
            <a:ext cx="2315498" cy="1013492"/>
          </a:xfrm>
          <a:prstGeom prst="flowChartAlternateProcess">
            <a:avLst/>
          </a:prstGeom>
        </p:spPr>
        <p:style>
          <a:lnRef idx="2">
            <a:schemeClr val="accent6"/>
          </a:lnRef>
          <a:fillRef idx="1">
            <a:schemeClr val="lt1"/>
          </a:fillRef>
          <a:effectRef idx="0">
            <a:schemeClr val="accent6"/>
          </a:effectRef>
          <a:fontRef idx="minor">
            <a:schemeClr val="dk1"/>
          </a:fontRef>
        </p:style>
        <p:txBody>
          <a:bodyPr rtlCol="0" anchor="ctr">
            <a:scene3d>
              <a:camera prst="orthographicFront"/>
              <a:lightRig rig="soft" dir="t">
                <a:rot lat="0" lon="0" rev="15600000"/>
              </a:lightRig>
            </a:scene3d>
            <a:sp3d extrusionH="57150" prstMaterial="softEdge">
              <a:bevelT w="25400" h="38100"/>
            </a:sp3d>
          </a:bodyPr>
          <a:lstStyle/>
          <a:p>
            <a:pPr algn="ctr"/>
            <a:r>
              <a:rPr lang="en-US" b="1" dirty="0">
                <a:solidFill>
                  <a:schemeClr val="accent6"/>
                </a:solidFill>
              </a:rPr>
              <a:t>Geolocated Posts</a:t>
            </a:r>
            <a:endParaRPr lang="en-IN" b="1" dirty="0">
              <a:solidFill>
                <a:schemeClr val="accent6"/>
              </a:solidFill>
            </a:endParaRPr>
          </a:p>
        </p:txBody>
      </p:sp>
      <p:sp>
        <p:nvSpPr>
          <p:cNvPr id="13" name="Flowchart: Alternate Process 12">
            <a:extLst>
              <a:ext uri="{FF2B5EF4-FFF2-40B4-BE49-F238E27FC236}">
                <a16:creationId xmlns:a16="http://schemas.microsoft.com/office/drawing/2014/main" id="{DC89E0EA-DA81-B670-35E6-50F67212F8DD}"/>
              </a:ext>
            </a:extLst>
          </p:cNvPr>
          <p:cNvSpPr/>
          <p:nvPr/>
        </p:nvSpPr>
        <p:spPr>
          <a:xfrm>
            <a:off x="11260396" y="6487474"/>
            <a:ext cx="2315498" cy="1013492"/>
          </a:xfrm>
          <a:prstGeom prst="flowChartAlternateProcess">
            <a:avLst/>
          </a:prstGeom>
        </p:spPr>
        <p:style>
          <a:lnRef idx="2">
            <a:schemeClr val="accent3"/>
          </a:lnRef>
          <a:fillRef idx="1">
            <a:schemeClr val="lt1"/>
          </a:fillRef>
          <a:effectRef idx="0">
            <a:schemeClr val="accent3"/>
          </a:effectRef>
          <a:fontRef idx="minor">
            <a:schemeClr val="dk1"/>
          </a:fontRef>
        </p:style>
        <p:txBody>
          <a:bodyPr rtlCol="0" anchor="ctr">
            <a:scene3d>
              <a:camera prst="orthographicFront"/>
              <a:lightRig rig="harsh" dir="t"/>
            </a:scene3d>
            <a:sp3d extrusionH="57150" prstMaterial="matte">
              <a:bevelT w="63500" h="12700" prst="angle"/>
              <a:contourClr>
                <a:schemeClr val="bg1">
                  <a:lumMod val="65000"/>
                </a:schemeClr>
              </a:contourClr>
            </a:sp3d>
          </a:bodyPr>
          <a:lstStyle/>
          <a:p>
            <a:pPr algn="ctr"/>
            <a:r>
              <a:rPr lang="en-US" b="1" dirty="0">
                <a:ln/>
                <a:solidFill>
                  <a:schemeClr val="accent3"/>
                </a:solidFill>
              </a:rPr>
              <a:t>Sentimental Analyzed Posts</a:t>
            </a:r>
          </a:p>
          <a:p>
            <a:pPr algn="ctr"/>
            <a:r>
              <a:rPr lang="en-US" b="1" dirty="0">
                <a:ln/>
                <a:solidFill>
                  <a:schemeClr val="accent3"/>
                </a:solidFill>
              </a:rPr>
              <a:t>( positive / negative )</a:t>
            </a:r>
            <a:endParaRPr lang="en-IN" b="1" dirty="0">
              <a:ln/>
              <a:solidFill>
                <a:schemeClr val="accent3"/>
              </a:solidFill>
            </a:endParaRPr>
          </a:p>
        </p:txBody>
      </p:sp>
      <p:sp>
        <p:nvSpPr>
          <p:cNvPr id="17" name="Flowchart: Magnetic Disk 16">
            <a:extLst>
              <a:ext uri="{FF2B5EF4-FFF2-40B4-BE49-F238E27FC236}">
                <a16:creationId xmlns:a16="http://schemas.microsoft.com/office/drawing/2014/main" id="{89D2EE25-6EF4-0815-7666-12C923DE1162}"/>
              </a:ext>
            </a:extLst>
          </p:cNvPr>
          <p:cNvSpPr/>
          <p:nvPr/>
        </p:nvSpPr>
        <p:spPr>
          <a:xfrm>
            <a:off x="16443177" y="4740061"/>
            <a:ext cx="1353057" cy="1013491"/>
          </a:xfrm>
          <a:prstGeom prst="flowChartMagneticDisk">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SQL Database</a:t>
            </a:r>
            <a:endParaRPr lang="en-IN" dirty="0"/>
          </a:p>
        </p:txBody>
      </p:sp>
      <p:sp>
        <p:nvSpPr>
          <p:cNvPr id="21" name="Flowchart: Process 20">
            <a:extLst>
              <a:ext uri="{FF2B5EF4-FFF2-40B4-BE49-F238E27FC236}">
                <a16:creationId xmlns:a16="http://schemas.microsoft.com/office/drawing/2014/main" id="{BD110EB6-219C-BFF9-197F-5926888B3E6E}"/>
              </a:ext>
            </a:extLst>
          </p:cNvPr>
          <p:cNvSpPr/>
          <p:nvPr/>
        </p:nvSpPr>
        <p:spPr>
          <a:xfrm>
            <a:off x="16028324" y="6993236"/>
            <a:ext cx="2182762" cy="1408472"/>
          </a:xfrm>
          <a:prstGeom prst="flowChartProcess">
            <a:avLst/>
          </a:prstGeom>
        </p:spPr>
        <p:style>
          <a:lnRef idx="2">
            <a:schemeClr val="accent5"/>
          </a:lnRef>
          <a:fillRef idx="1">
            <a:schemeClr val="lt1"/>
          </a:fillRef>
          <a:effectRef idx="0">
            <a:schemeClr val="accent5"/>
          </a:effectRef>
          <a:fontRef idx="minor">
            <a:schemeClr val="dk1"/>
          </a:fontRef>
        </p:style>
        <p:txBody>
          <a:bodyPr rtlCol="0" anchor="ctr">
            <a:scene3d>
              <a:camera prst="orthographicFront"/>
              <a:lightRig rig="harsh" dir="t"/>
            </a:scene3d>
            <a:sp3d extrusionH="57150" prstMaterial="matte">
              <a:bevelT w="63500" h="12700" prst="angle"/>
              <a:contourClr>
                <a:schemeClr val="bg1">
                  <a:lumMod val="65000"/>
                </a:schemeClr>
              </a:contourClr>
            </a:sp3d>
          </a:bodyPr>
          <a:lstStyle/>
          <a:p>
            <a:pPr algn="ctr"/>
            <a:r>
              <a:rPr lang="en-US" sz="2400" b="1" dirty="0">
                <a:ln/>
                <a:solidFill>
                  <a:schemeClr val="accent5"/>
                </a:solidFill>
              </a:rPr>
              <a:t>Dashboard</a:t>
            </a:r>
          </a:p>
          <a:p>
            <a:pPr algn="ctr"/>
            <a:r>
              <a:rPr lang="en-US" b="1" dirty="0">
                <a:ln/>
                <a:solidFill>
                  <a:schemeClr val="accent5"/>
                </a:solidFill>
              </a:rPr>
              <a:t>Deployment &amp; Monitoring</a:t>
            </a:r>
            <a:endParaRPr lang="en-IN" b="1" dirty="0">
              <a:ln/>
              <a:solidFill>
                <a:schemeClr val="accent5"/>
              </a:solidFill>
            </a:endParaRPr>
          </a:p>
        </p:txBody>
      </p:sp>
      <p:cxnSp>
        <p:nvCxnSpPr>
          <p:cNvPr id="23" name="Straight Arrow Connector 22">
            <a:extLst>
              <a:ext uri="{FF2B5EF4-FFF2-40B4-BE49-F238E27FC236}">
                <a16:creationId xmlns:a16="http://schemas.microsoft.com/office/drawing/2014/main" id="{88BC9C81-32C7-4ADB-A6C7-5E23446EE949}"/>
              </a:ext>
            </a:extLst>
          </p:cNvPr>
          <p:cNvCxnSpPr>
            <a:cxnSpLocks/>
            <a:stCxn id="3" idx="3"/>
            <a:endCxn id="4" idx="2"/>
          </p:cNvCxnSpPr>
          <p:nvPr/>
        </p:nvCxnSpPr>
        <p:spPr>
          <a:xfrm flipV="1">
            <a:off x="1705325" y="5241655"/>
            <a:ext cx="667524" cy="2459"/>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6" name="Straight Arrow Connector 25">
            <a:extLst>
              <a:ext uri="{FF2B5EF4-FFF2-40B4-BE49-F238E27FC236}">
                <a16:creationId xmlns:a16="http://schemas.microsoft.com/office/drawing/2014/main" id="{7E6AA44F-B2CB-F0C3-38F1-59F7A2C20F57}"/>
              </a:ext>
            </a:extLst>
          </p:cNvPr>
          <p:cNvCxnSpPr>
            <a:cxnSpLocks/>
            <a:stCxn id="4" idx="4"/>
            <a:endCxn id="5" idx="1"/>
          </p:cNvCxnSpPr>
          <p:nvPr/>
        </p:nvCxnSpPr>
        <p:spPr>
          <a:xfrm flipV="1">
            <a:off x="3453169" y="5230410"/>
            <a:ext cx="618682" cy="11245"/>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8" name="Straight Arrow Connector 27">
            <a:extLst>
              <a:ext uri="{FF2B5EF4-FFF2-40B4-BE49-F238E27FC236}">
                <a16:creationId xmlns:a16="http://schemas.microsoft.com/office/drawing/2014/main" id="{51A98C9A-517E-E352-DE35-84D1505A392D}"/>
              </a:ext>
            </a:extLst>
          </p:cNvPr>
          <p:cNvCxnSpPr>
            <a:cxnSpLocks/>
            <a:stCxn id="5" idx="3"/>
            <a:endCxn id="6" idx="1"/>
          </p:cNvCxnSpPr>
          <p:nvPr/>
        </p:nvCxnSpPr>
        <p:spPr>
          <a:xfrm flipV="1">
            <a:off x="6149679" y="5230409"/>
            <a:ext cx="747373" cy="1"/>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9" name="Straight Arrow Connector 28">
            <a:extLst>
              <a:ext uri="{FF2B5EF4-FFF2-40B4-BE49-F238E27FC236}">
                <a16:creationId xmlns:a16="http://schemas.microsoft.com/office/drawing/2014/main" id="{9F52848C-998A-1CD2-CD3B-EE855D16834C}"/>
              </a:ext>
            </a:extLst>
          </p:cNvPr>
          <p:cNvCxnSpPr>
            <a:cxnSpLocks/>
            <a:stCxn id="6" idx="3"/>
            <a:endCxn id="9" idx="1"/>
          </p:cNvCxnSpPr>
          <p:nvPr/>
        </p:nvCxnSpPr>
        <p:spPr>
          <a:xfrm>
            <a:off x="8287089" y="5230409"/>
            <a:ext cx="684626" cy="3474"/>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0" name="Straight Arrow Connector 29">
            <a:extLst>
              <a:ext uri="{FF2B5EF4-FFF2-40B4-BE49-F238E27FC236}">
                <a16:creationId xmlns:a16="http://schemas.microsoft.com/office/drawing/2014/main" id="{42FBB89A-07AF-7446-701B-12AB9DA5CA59}"/>
              </a:ext>
            </a:extLst>
          </p:cNvPr>
          <p:cNvCxnSpPr>
            <a:cxnSpLocks/>
            <a:stCxn id="9" idx="3"/>
            <a:endCxn id="12" idx="1"/>
          </p:cNvCxnSpPr>
          <p:nvPr/>
        </p:nvCxnSpPr>
        <p:spPr>
          <a:xfrm>
            <a:off x="10490800" y="5233883"/>
            <a:ext cx="756019" cy="2683"/>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1" name="Straight Arrow Connector 30">
            <a:extLst>
              <a:ext uri="{FF2B5EF4-FFF2-40B4-BE49-F238E27FC236}">
                <a16:creationId xmlns:a16="http://schemas.microsoft.com/office/drawing/2014/main" id="{3028C530-2716-D5A8-F310-92197906303A}"/>
              </a:ext>
            </a:extLst>
          </p:cNvPr>
          <p:cNvCxnSpPr>
            <a:cxnSpLocks/>
            <a:stCxn id="12" idx="3"/>
            <a:endCxn id="123" idx="1"/>
          </p:cNvCxnSpPr>
          <p:nvPr/>
        </p:nvCxnSpPr>
        <p:spPr>
          <a:xfrm>
            <a:off x="13562317" y="5236566"/>
            <a:ext cx="902155" cy="5089"/>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2" name="Straight Arrow Connector 31">
            <a:extLst>
              <a:ext uri="{FF2B5EF4-FFF2-40B4-BE49-F238E27FC236}">
                <a16:creationId xmlns:a16="http://schemas.microsoft.com/office/drawing/2014/main" id="{3C57C362-D377-54F8-618A-BEEDFC82F494}"/>
              </a:ext>
            </a:extLst>
          </p:cNvPr>
          <p:cNvCxnSpPr>
            <a:cxnSpLocks/>
            <a:stCxn id="123" idx="3"/>
            <a:endCxn id="17" idx="2"/>
          </p:cNvCxnSpPr>
          <p:nvPr/>
        </p:nvCxnSpPr>
        <p:spPr>
          <a:xfrm>
            <a:off x="16084210" y="5241655"/>
            <a:ext cx="358967" cy="5152"/>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3" name="Straight Arrow Connector 32">
            <a:extLst>
              <a:ext uri="{FF2B5EF4-FFF2-40B4-BE49-F238E27FC236}">
                <a16:creationId xmlns:a16="http://schemas.microsoft.com/office/drawing/2014/main" id="{2767E870-803E-38D1-7ED9-F905B4417697}"/>
              </a:ext>
            </a:extLst>
          </p:cNvPr>
          <p:cNvCxnSpPr>
            <a:cxnSpLocks/>
          </p:cNvCxnSpPr>
          <p:nvPr/>
        </p:nvCxnSpPr>
        <p:spPr>
          <a:xfrm>
            <a:off x="10396266" y="3398739"/>
            <a:ext cx="822960" cy="0"/>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4" name="Straight Arrow Connector 33">
            <a:extLst>
              <a:ext uri="{FF2B5EF4-FFF2-40B4-BE49-F238E27FC236}">
                <a16:creationId xmlns:a16="http://schemas.microsoft.com/office/drawing/2014/main" id="{11145BA1-63A8-AF01-7526-D44C941FA3AA}"/>
              </a:ext>
            </a:extLst>
          </p:cNvPr>
          <p:cNvCxnSpPr>
            <a:cxnSpLocks/>
          </p:cNvCxnSpPr>
          <p:nvPr/>
        </p:nvCxnSpPr>
        <p:spPr>
          <a:xfrm>
            <a:off x="10437436" y="6993236"/>
            <a:ext cx="822960" cy="0"/>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5" name="Straight Arrow Connector 34">
            <a:extLst>
              <a:ext uri="{FF2B5EF4-FFF2-40B4-BE49-F238E27FC236}">
                <a16:creationId xmlns:a16="http://schemas.microsoft.com/office/drawing/2014/main" id="{759375E0-5442-2BAB-DE9A-69FE75792F99}"/>
              </a:ext>
            </a:extLst>
          </p:cNvPr>
          <p:cNvCxnSpPr>
            <a:cxnSpLocks/>
          </p:cNvCxnSpPr>
          <p:nvPr/>
        </p:nvCxnSpPr>
        <p:spPr>
          <a:xfrm flipV="1">
            <a:off x="7588882" y="6993236"/>
            <a:ext cx="1303180" cy="21557"/>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6" name="Straight Arrow Connector 35">
            <a:extLst>
              <a:ext uri="{FF2B5EF4-FFF2-40B4-BE49-F238E27FC236}">
                <a16:creationId xmlns:a16="http://schemas.microsoft.com/office/drawing/2014/main" id="{09BFD374-CA73-9487-16BD-4422D0927A8C}"/>
              </a:ext>
            </a:extLst>
          </p:cNvPr>
          <p:cNvCxnSpPr>
            <a:cxnSpLocks/>
            <a:endCxn id="8" idx="1"/>
          </p:cNvCxnSpPr>
          <p:nvPr/>
        </p:nvCxnSpPr>
        <p:spPr>
          <a:xfrm flipV="1">
            <a:off x="7580031" y="3441373"/>
            <a:ext cx="1334022" cy="25323"/>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9" name="Straight Connector 38">
            <a:extLst>
              <a:ext uri="{FF2B5EF4-FFF2-40B4-BE49-F238E27FC236}">
                <a16:creationId xmlns:a16="http://schemas.microsoft.com/office/drawing/2014/main" id="{BCF26843-CC3B-F879-2841-992418A414EA}"/>
              </a:ext>
            </a:extLst>
          </p:cNvPr>
          <p:cNvCxnSpPr>
            <a:cxnSpLocks/>
            <a:endCxn id="6" idx="0"/>
          </p:cNvCxnSpPr>
          <p:nvPr/>
        </p:nvCxnSpPr>
        <p:spPr>
          <a:xfrm>
            <a:off x="7580031" y="3473435"/>
            <a:ext cx="12040" cy="13630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8779D02-FE4C-34BE-02A2-D83FEA7B5ECA}"/>
              </a:ext>
            </a:extLst>
          </p:cNvPr>
          <p:cNvCxnSpPr>
            <a:cxnSpLocks/>
            <a:stCxn id="6" idx="2"/>
          </p:cNvCxnSpPr>
          <p:nvPr/>
        </p:nvCxnSpPr>
        <p:spPr>
          <a:xfrm>
            <a:off x="7592071" y="5624375"/>
            <a:ext cx="0" cy="13954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4F537DD-F66A-D954-B1E5-330C4F3A3AE5}"/>
              </a:ext>
            </a:extLst>
          </p:cNvPr>
          <p:cNvCxnSpPr>
            <a:cxnSpLocks/>
          </p:cNvCxnSpPr>
          <p:nvPr/>
        </p:nvCxnSpPr>
        <p:spPr>
          <a:xfrm>
            <a:off x="13586639" y="3398739"/>
            <a:ext cx="168770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6A14948-4FF7-D632-DA6B-95B55B00E381}"/>
              </a:ext>
            </a:extLst>
          </p:cNvPr>
          <p:cNvCxnSpPr>
            <a:cxnSpLocks/>
          </p:cNvCxnSpPr>
          <p:nvPr/>
        </p:nvCxnSpPr>
        <p:spPr>
          <a:xfrm flipV="1">
            <a:off x="13575894" y="6993236"/>
            <a:ext cx="1698447" cy="72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70260EA-19ED-6A34-5A55-90A668998277}"/>
              </a:ext>
            </a:extLst>
          </p:cNvPr>
          <p:cNvCxnSpPr>
            <a:cxnSpLocks/>
            <a:endCxn id="123" idx="0"/>
          </p:cNvCxnSpPr>
          <p:nvPr/>
        </p:nvCxnSpPr>
        <p:spPr>
          <a:xfrm>
            <a:off x="15274341" y="3398739"/>
            <a:ext cx="0" cy="1452853"/>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2" name="Straight Arrow Connector 51">
            <a:extLst>
              <a:ext uri="{FF2B5EF4-FFF2-40B4-BE49-F238E27FC236}">
                <a16:creationId xmlns:a16="http://schemas.microsoft.com/office/drawing/2014/main" id="{68890DA2-C611-4B38-9D92-90CEBED6D0F6}"/>
              </a:ext>
            </a:extLst>
          </p:cNvPr>
          <p:cNvCxnSpPr>
            <a:cxnSpLocks/>
            <a:endCxn id="123" idx="2"/>
          </p:cNvCxnSpPr>
          <p:nvPr/>
        </p:nvCxnSpPr>
        <p:spPr>
          <a:xfrm flipV="1">
            <a:off x="15274341" y="5631718"/>
            <a:ext cx="0" cy="1361518"/>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7" name="Straight Arrow Connector 86">
            <a:extLst>
              <a:ext uri="{FF2B5EF4-FFF2-40B4-BE49-F238E27FC236}">
                <a16:creationId xmlns:a16="http://schemas.microsoft.com/office/drawing/2014/main" id="{088D7345-23C7-4BD3-8B36-D01785F046F4}"/>
              </a:ext>
            </a:extLst>
          </p:cNvPr>
          <p:cNvCxnSpPr>
            <a:cxnSpLocks/>
            <a:stCxn id="7" idx="3"/>
            <a:endCxn id="8" idx="0"/>
          </p:cNvCxnSpPr>
          <p:nvPr/>
        </p:nvCxnSpPr>
        <p:spPr>
          <a:xfrm>
            <a:off x="9636723" y="2175144"/>
            <a:ext cx="0" cy="814027"/>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8" name="TextBox 97">
            <a:extLst>
              <a:ext uri="{FF2B5EF4-FFF2-40B4-BE49-F238E27FC236}">
                <a16:creationId xmlns:a16="http://schemas.microsoft.com/office/drawing/2014/main" id="{B8EF48A4-C9F0-E499-B66D-026F94C28F49}"/>
              </a:ext>
            </a:extLst>
          </p:cNvPr>
          <p:cNvSpPr txBox="1"/>
          <p:nvPr/>
        </p:nvSpPr>
        <p:spPr>
          <a:xfrm>
            <a:off x="8892062" y="2298997"/>
            <a:ext cx="1015895" cy="523220"/>
          </a:xfrm>
          <a:prstGeom prst="rect">
            <a:avLst/>
          </a:prstGeom>
          <a:noFill/>
        </p:spPr>
        <p:txBody>
          <a:bodyPr wrap="square" rtlCol="0">
            <a:spAutoFit/>
          </a:bodyPr>
          <a:lstStyle/>
          <a:p>
            <a:r>
              <a:rPr lang="en-US" dirty="0">
                <a:solidFill>
                  <a:schemeClr val="bg1"/>
                </a:solidFill>
              </a:rPr>
              <a:t>Fine Tuning</a:t>
            </a:r>
            <a:endParaRPr lang="en-IN" dirty="0">
              <a:solidFill>
                <a:schemeClr val="bg1"/>
              </a:solidFill>
            </a:endParaRPr>
          </a:p>
        </p:txBody>
      </p:sp>
      <p:sp>
        <p:nvSpPr>
          <p:cNvPr id="100" name="TextBox 99">
            <a:extLst>
              <a:ext uri="{FF2B5EF4-FFF2-40B4-BE49-F238E27FC236}">
                <a16:creationId xmlns:a16="http://schemas.microsoft.com/office/drawing/2014/main" id="{353B6F5D-4A20-C73E-520F-2FE2BB06EBDD}"/>
              </a:ext>
            </a:extLst>
          </p:cNvPr>
          <p:cNvSpPr txBox="1"/>
          <p:nvPr/>
        </p:nvSpPr>
        <p:spPr>
          <a:xfrm>
            <a:off x="2421178" y="4396410"/>
            <a:ext cx="983662" cy="307777"/>
          </a:xfrm>
          <a:prstGeom prst="rect">
            <a:avLst/>
          </a:prstGeom>
          <a:noFill/>
        </p:spPr>
        <p:txBody>
          <a:bodyPr wrap="square" rtlCol="0">
            <a:spAutoFit/>
          </a:bodyPr>
          <a:lstStyle/>
          <a:p>
            <a:r>
              <a:rPr lang="en-US" dirty="0">
                <a:solidFill>
                  <a:schemeClr val="bg1"/>
                </a:solidFill>
              </a:rPr>
              <a:t>Raw input</a:t>
            </a:r>
            <a:endParaRPr lang="en-IN" dirty="0">
              <a:solidFill>
                <a:schemeClr val="bg1"/>
              </a:solidFill>
            </a:endParaRPr>
          </a:p>
        </p:txBody>
      </p:sp>
      <p:sp>
        <p:nvSpPr>
          <p:cNvPr id="123" name="Flowchart: Alternate Process 122">
            <a:extLst>
              <a:ext uri="{FF2B5EF4-FFF2-40B4-BE49-F238E27FC236}">
                <a16:creationId xmlns:a16="http://schemas.microsoft.com/office/drawing/2014/main" id="{30E2B544-AB9C-17B8-CAA3-7D03D992C755}"/>
              </a:ext>
            </a:extLst>
          </p:cNvPr>
          <p:cNvSpPr/>
          <p:nvPr/>
        </p:nvSpPr>
        <p:spPr>
          <a:xfrm>
            <a:off x="14464472" y="4851592"/>
            <a:ext cx="1619738" cy="780126"/>
          </a:xfrm>
          <a:prstGeom prst="flowChartAlternateProcess">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User Behavior</a:t>
            </a:r>
          </a:p>
          <a:p>
            <a:pPr algn="ctr"/>
            <a:r>
              <a:rPr lang="en-US" dirty="0"/>
              <a:t>Analyzing</a:t>
            </a:r>
            <a:endParaRPr lang="en-IN" dirty="0"/>
          </a:p>
        </p:txBody>
      </p:sp>
      <p:cxnSp>
        <p:nvCxnSpPr>
          <p:cNvPr id="155" name="Straight Arrow Connector 154">
            <a:extLst>
              <a:ext uri="{FF2B5EF4-FFF2-40B4-BE49-F238E27FC236}">
                <a16:creationId xmlns:a16="http://schemas.microsoft.com/office/drawing/2014/main" id="{A65433C3-0DB0-2496-98BA-8076420F0CA6}"/>
              </a:ext>
            </a:extLst>
          </p:cNvPr>
          <p:cNvCxnSpPr>
            <a:cxnSpLocks/>
            <a:stCxn id="17" idx="3"/>
            <a:endCxn id="21" idx="0"/>
          </p:cNvCxnSpPr>
          <p:nvPr/>
        </p:nvCxnSpPr>
        <p:spPr>
          <a:xfrm flipH="1">
            <a:off x="17119705" y="5753552"/>
            <a:ext cx="1" cy="1239684"/>
          </a:xfrm>
          <a:prstGeom prst="straightConnector1">
            <a:avLst/>
          </a:prstGeom>
          <a:ln w="9525" cap="flat" cmpd="sng" algn="ctr">
            <a:solidFill>
              <a:schemeClr val="bg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0390860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5"/>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23" name="Google Shape;123;p5"/>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24" name="Google Shape;124;p5"/>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4" name="TextBox 3">
            <a:extLst>
              <a:ext uri="{FF2B5EF4-FFF2-40B4-BE49-F238E27FC236}">
                <a16:creationId xmlns:a16="http://schemas.microsoft.com/office/drawing/2014/main" id="{67F6FC56-C505-CDE0-A336-9BEAEB489A33}"/>
              </a:ext>
            </a:extLst>
          </p:cNvPr>
          <p:cNvSpPr txBox="1"/>
          <p:nvPr/>
        </p:nvSpPr>
        <p:spPr>
          <a:xfrm>
            <a:off x="503453" y="1343624"/>
            <a:ext cx="17614231" cy="8648521"/>
          </a:xfrm>
          <a:prstGeom prst="rect">
            <a:avLst/>
          </a:prstGeom>
          <a:noFill/>
        </p:spPr>
        <p:txBody>
          <a:bodyPr wrap="square" rtlCol="0">
            <a:spAutoFit/>
          </a:bodyPr>
          <a:lstStyle/>
          <a:p>
            <a:pPr marL="514350" indent="-514350">
              <a:buClr>
                <a:schemeClr val="bg1"/>
              </a:buClr>
              <a:buAutoNum type="arabicPeriod"/>
            </a:pPr>
            <a:r>
              <a:rPr lang="en-US" sz="2800" b="1" dirty="0">
                <a:solidFill>
                  <a:schemeClr val="bg1"/>
                </a:solidFill>
              </a:rPr>
              <a:t>Data Collection </a:t>
            </a:r>
          </a:p>
          <a:p>
            <a:pPr>
              <a:buClr>
                <a:schemeClr val="bg1"/>
              </a:buClr>
            </a:pPr>
            <a:r>
              <a:rPr lang="en-US" sz="2800" b="1" dirty="0">
                <a:solidFill>
                  <a:schemeClr val="bg1"/>
                </a:solidFill>
              </a:rPr>
              <a:t>	</a:t>
            </a:r>
            <a:r>
              <a:rPr lang="en-US" sz="2400" dirty="0">
                <a:solidFill>
                  <a:schemeClr val="bg1"/>
                </a:solidFill>
              </a:rPr>
              <a:t>Extracting posts from Reddit by using </a:t>
            </a:r>
            <a:r>
              <a:rPr lang="en-US" sz="2400" dirty="0" err="1">
                <a:solidFill>
                  <a:schemeClr val="bg1"/>
                </a:solidFill>
              </a:rPr>
              <a:t>praw</a:t>
            </a:r>
            <a:r>
              <a:rPr lang="en-US" sz="2400" dirty="0">
                <a:solidFill>
                  <a:schemeClr val="bg1"/>
                </a:solidFill>
              </a:rPr>
              <a:t> related to mental health, suicide risks and substance use.</a:t>
            </a:r>
          </a:p>
          <a:p>
            <a:pPr>
              <a:buClr>
                <a:schemeClr val="bg1"/>
              </a:buClr>
            </a:pPr>
            <a:endParaRPr lang="en-US" sz="2800" b="1" dirty="0">
              <a:solidFill>
                <a:schemeClr val="bg1"/>
              </a:solidFill>
            </a:endParaRPr>
          </a:p>
          <a:p>
            <a:pPr>
              <a:buClr>
                <a:schemeClr val="bg1"/>
              </a:buClr>
            </a:pPr>
            <a:r>
              <a:rPr lang="en-US" sz="2800" b="1" dirty="0">
                <a:solidFill>
                  <a:schemeClr val="bg1"/>
                </a:solidFill>
              </a:rPr>
              <a:t>2. Data Processing</a:t>
            </a:r>
          </a:p>
          <a:p>
            <a:pPr>
              <a:buClr>
                <a:schemeClr val="bg1"/>
              </a:buClr>
            </a:pPr>
            <a:r>
              <a:rPr lang="en-US" sz="2800" b="1" dirty="0">
                <a:solidFill>
                  <a:schemeClr val="bg1"/>
                </a:solidFill>
              </a:rPr>
              <a:t>       	</a:t>
            </a:r>
            <a:r>
              <a:rPr lang="en-US" sz="2400" dirty="0">
                <a:solidFill>
                  <a:schemeClr val="bg1"/>
                </a:solidFill>
              </a:rPr>
              <a:t>Clean and preprocess posts, removing noise while preserving key linguistic features.</a:t>
            </a:r>
          </a:p>
          <a:p>
            <a:pPr>
              <a:buClr>
                <a:schemeClr val="bg1"/>
              </a:buClr>
            </a:pPr>
            <a:r>
              <a:rPr lang="en-US" sz="2400" dirty="0">
                <a:solidFill>
                  <a:schemeClr val="bg1"/>
                </a:solidFill>
              </a:rPr>
              <a:t>	 </a:t>
            </a:r>
            <a:endParaRPr lang="en-US" sz="2800" b="1" dirty="0">
              <a:solidFill>
                <a:schemeClr val="bg1"/>
              </a:solidFill>
            </a:endParaRPr>
          </a:p>
          <a:p>
            <a:pPr marL="514350" indent="-514350">
              <a:buClr>
                <a:schemeClr val="bg1"/>
              </a:buClr>
              <a:buAutoNum type="arabicPeriod" startAt="3"/>
            </a:pPr>
            <a:r>
              <a:rPr lang="en-US" sz="2800" b="1" dirty="0">
                <a:solidFill>
                  <a:schemeClr val="bg1"/>
                </a:solidFill>
              </a:rPr>
              <a:t>NLP – Based Analysis (Parallel Branches)</a:t>
            </a:r>
          </a:p>
          <a:p>
            <a:pPr>
              <a:buClr>
                <a:schemeClr val="bg1"/>
              </a:buClr>
            </a:pPr>
            <a:endParaRPr lang="en-US" sz="2800" b="1" dirty="0">
              <a:solidFill>
                <a:schemeClr val="bg1"/>
              </a:solidFill>
            </a:endParaRPr>
          </a:p>
          <a:p>
            <a:pPr marL="457200" indent="-457200">
              <a:buClr>
                <a:schemeClr val="bg1"/>
              </a:buClr>
              <a:buFont typeface="Wingdings" panose="05000000000000000000" pitchFamily="2" charset="2"/>
              <a:buChar char="v"/>
            </a:pPr>
            <a:r>
              <a:rPr lang="en-US" sz="2400" dirty="0">
                <a:solidFill>
                  <a:schemeClr val="bg1"/>
                </a:solidFill>
              </a:rPr>
              <a:t>Classifying the risk level of the posts by using state of art BERT model fine tuned on suicidal risk classification task.</a:t>
            </a:r>
          </a:p>
          <a:p>
            <a:pPr marL="457200" indent="-457200">
              <a:buClr>
                <a:schemeClr val="bg1"/>
              </a:buClr>
              <a:buFont typeface="Wingdings" panose="05000000000000000000" pitchFamily="2" charset="2"/>
              <a:buChar char="v"/>
            </a:pPr>
            <a:r>
              <a:rPr lang="en-US" sz="2400" dirty="0">
                <a:solidFill>
                  <a:schemeClr val="bg1"/>
                </a:solidFill>
              </a:rPr>
              <a:t>Nominatim Geolocator is used to extract any available location information from posts.</a:t>
            </a:r>
          </a:p>
          <a:p>
            <a:pPr marL="457200" indent="-457200">
              <a:buClr>
                <a:schemeClr val="bg1"/>
              </a:buClr>
              <a:buFont typeface="Wingdings" panose="05000000000000000000" pitchFamily="2" charset="2"/>
              <a:buChar char="v"/>
            </a:pPr>
            <a:r>
              <a:rPr lang="en-US" sz="2400" dirty="0">
                <a:solidFill>
                  <a:schemeClr val="bg1"/>
                </a:solidFill>
              </a:rPr>
              <a:t>Vader Model for sentiment classification of posts into positive / negative / neutral.</a:t>
            </a:r>
          </a:p>
          <a:p>
            <a:pPr marL="457200" indent="-457200">
              <a:buClr>
                <a:schemeClr val="bg1"/>
              </a:buClr>
              <a:buFont typeface="Wingdings" panose="05000000000000000000" pitchFamily="2" charset="2"/>
              <a:buChar char="v"/>
            </a:pPr>
            <a:endParaRPr lang="en-US" sz="2400" dirty="0">
              <a:solidFill>
                <a:schemeClr val="bg1"/>
              </a:solidFill>
            </a:endParaRPr>
          </a:p>
          <a:p>
            <a:pPr marL="514350" indent="-514350">
              <a:buClr>
                <a:schemeClr val="bg1"/>
              </a:buClr>
              <a:buAutoNum type="arabicPeriod" startAt="4"/>
            </a:pPr>
            <a:r>
              <a:rPr lang="en-US" sz="2800" b="1" dirty="0">
                <a:solidFill>
                  <a:schemeClr val="bg1"/>
                </a:solidFill>
              </a:rPr>
              <a:t>User Behavior Analysis</a:t>
            </a:r>
          </a:p>
          <a:p>
            <a:pPr>
              <a:buClr>
                <a:schemeClr val="bg1"/>
              </a:buClr>
            </a:pPr>
            <a:r>
              <a:rPr lang="en-US" sz="2400" b="1" dirty="0">
                <a:solidFill>
                  <a:schemeClr val="bg1"/>
                </a:solidFill>
              </a:rPr>
              <a:t>	</a:t>
            </a:r>
            <a:r>
              <a:rPr lang="en-US" sz="2400" dirty="0">
                <a:solidFill>
                  <a:schemeClr val="bg1"/>
                </a:solidFill>
              </a:rPr>
              <a:t>Analyzing the user behavior by number of high-risk post count, sentiment trend of posts, posting time, etc.</a:t>
            </a:r>
          </a:p>
          <a:p>
            <a:pPr>
              <a:buClr>
                <a:schemeClr val="bg1"/>
              </a:buClr>
            </a:pPr>
            <a:endParaRPr lang="en-US" sz="2400" dirty="0">
              <a:solidFill>
                <a:schemeClr val="bg1"/>
              </a:solidFill>
            </a:endParaRPr>
          </a:p>
          <a:p>
            <a:pPr>
              <a:buClr>
                <a:schemeClr val="bg1"/>
              </a:buClr>
            </a:pPr>
            <a:r>
              <a:rPr lang="en-US" sz="2800" b="1" dirty="0">
                <a:solidFill>
                  <a:schemeClr val="bg1"/>
                </a:solidFill>
              </a:rPr>
              <a:t>5. Data Storage</a:t>
            </a:r>
          </a:p>
          <a:p>
            <a:r>
              <a:rPr lang="en-US" sz="2800" dirty="0">
                <a:solidFill>
                  <a:schemeClr val="bg1"/>
                </a:solidFill>
              </a:rPr>
              <a:t> 	</a:t>
            </a:r>
            <a:r>
              <a:rPr lang="en-US" sz="2400" dirty="0">
                <a:solidFill>
                  <a:schemeClr val="bg1"/>
                </a:solidFill>
              </a:rPr>
              <a:t>Stores all posts and their features (risk, sentiment, location, timestamp) and enables scalable storage and fast querying.</a:t>
            </a:r>
          </a:p>
          <a:p>
            <a:r>
              <a:rPr lang="en-US" sz="2800" b="1" dirty="0">
                <a:solidFill>
                  <a:schemeClr val="bg1"/>
                </a:solidFill>
              </a:rPr>
              <a:t>	</a:t>
            </a:r>
          </a:p>
          <a:p>
            <a:pPr>
              <a:buClr>
                <a:schemeClr val="bg1"/>
              </a:buClr>
            </a:pPr>
            <a:r>
              <a:rPr lang="en-US" sz="2800" b="1" dirty="0">
                <a:solidFill>
                  <a:schemeClr val="bg1"/>
                </a:solidFill>
              </a:rPr>
              <a:t>6. Final Reporting</a:t>
            </a:r>
          </a:p>
          <a:p>
            <a:pPr>
              <a:buClr>
                <a:schemeClr val="bg1"/>
              </a:buClr>
            </a:pPr>
            <a:r>
              <a:rPr lang="en-US" sz="2800" b="1" dirty="0">
                <a:solidFill>
                  <a:schemeClr val="bg1"/>
                </a:solidFill>
              </a:rPr>
              <a:t>	</a:t>
            </a:r>
            <a:r>
              <a:rPr lang="en-US" sz="2400" dirty="0">
                <a:solidFill>
                  <a:schemeClr val="bg1"/>
                </a:solidFill>
              </a:rPr>
              <a:t>Visualizes risk trends, location hotspots, and sentiment changes in real time and supports early intervention and monitoring.</a:t>
            </a:r>
            <a:endParaRPr lang="en-US" sz="2800" b="1" dirty="0">
              <a:solidFill>
                <a:schemeClr val="bg1"/>
              </a:solidFill>
            </a:endParaRPr>
          </a:p>
        </p:txBody>
      </p:sp>
      <p:sp>
        <p:nvSpPr>
          <p:cNvPr id="5" name="TextBox 4">
            <a:extLst>
              <a:ext uri="{FF2B5EF4-FFF2-40B4-BE49-F238E27FC236}">
                <a16:creationId xmlns:a16="http://schemas.microsoft.com/office/drawing/2014/main" id="{8E329856-AD61-7150-3838-F465416334B6}"/>
              </a:ext>
            </a:extLst>
          </p:cNvPr>
          <p:cNvSpPr txBox="1"/>
          <p:nvPr/>
        </p:nvSpPr>
        <p:spPr>
          <a:xfrm>
            <a:off x="5992190" y="483338"/>
            <a:ext cx="5627077" cy="707886"/>
          </a:xfrm>
          <a:prstGeom prst="rect">
            <a:avLst/>
          </a:prstGeom>
          <a:noFill/>
        </p:spPr>
        <p:txBody>
          <a:bodyPr wrap="square" rtlCol="0">
            <a:spAutoFit/>
          </a:bodyPr>
          <a:lstStyle/>
          <a:p>
            <a:r>
              <a:rPr lang="en-US" sz="4000" b="1" dirty="0">
                <a:solidFill>
                  <a:schemeClr val="bg1"/>
                </a:solidFill>
                <a:latin typeface="+mj-lt"/>
              </a:rPr>
              <a:t>Flowchart Explanation</a:t>
            </a:r>
            <a:endParaRPr lang="en-IN" sz="4000" b="1" dirty="0">
              <a:solidFill>
                <a:schemeClr val="bg1"/>
              </a:solidFill>
              <a:latin typeface="+mj-l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6"/>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32" name="Google Shape;132;p6"/>
          <p:cNvSpPr/>
          <p:nvPr/>
        </p:nvSpPr>
        <p:spPr>
          <a:xfrm rot="-5400000">
            <a:off x="1549951" y="-447169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33" name="Google Shape;133;p6"/>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34" name="Google Shape;134;p6"/>
          <p:cNvSpPr txBox="1"/>
          <p:nvPr/>
        </p:nvSpPr>
        <p:spPr>
          <a:xfrm>
            <a:off x="1002424" y="1696899"/>
            <a:ext cx="4233994" cy="487680"/>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2800" b="1" i="0" u="none" strike="noStrike" cap="none" dirty="0">
                <a:solidFill>
                  <a:srgbClr val="FFFFFF"/>
                </a:solidFill>
                <a:latin typeface="Arial"/>
                <a:ea typeface="Arial"/>
                <a:cs typeface="Arial"/>
                <a:sym typeface="Arial"/>
              </a:rPr>
              <a:t>KEY FEATURES  </a:t>
            </a:r>
            <a:endParaRPr sz="1400" b="0" i="0" u="none" strike="noStrike" cap="none" dirty="0">
              <a:solidFill>
                <a:srgbClr val="000000"/>
              </a:solidFill>
              <a:latin typeface="Arial"/>
              <a:ea typeface="Arial"/>
              <a:cs typeface="Arial"/>
              <a:sym typeface="Arial"/>
            </a:endParaRPr>
          </a:p>
        </p:txBody>
      </p:sp>
      <p:pic>
        <p:nvPicPr>
          <p:cNvPr id="3" name="Graphic 2" descr="Star with solid fill">
            <a:extLst>
              <a:ext uri="{FF2B5EF4-FFF2-40B4-BE49-F238E27FC236}">
                <a16:creationId xmlns:a16="http://schemas.microsoft.com/office/drawing/2014/main" id="{4C2FAB4C-C5CF-A470-CDEA-545FBEEA4A0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02423" y="1571169"/>
            <a:ext cx="594439" cy="613410"/>
          </a:xfrm>
          <a:prstGeom prst="rect">
            <a:avLst/>
          </a:prstGeom>
        </p:spPr>
      </p:pic>
      <p:sp>
        <p:nvSpPr>
          <p:cNvPr id="5" name="TextBox 4">
            <a:extLst>
              <a:ext uri="{FF2B5EF4-FFF2-40B4-BE49-F238E27FC236}">
                <a16:creationId xmlns:a16="http://schemas.microsoft.com/office/drawing/2014/main" id="{07E61851-4932-1339-8CB6-DD68C3CA10FD}"/>
              </a:ext>
            </a:extLst>
          </p:cNvPr>
          <p:cNvSpPr txBox="1"/>
          <p:nvPr/>
        </p:nvSpPr>
        <p:spPr>
          <a:xfrm>
            <a:off x="1002424" y="2835117"/>
            <a:ext cx="16452166" cy="5940088"/>
          </a:xfrm>
          <a:prstGeom prst="rect">
            <a:avLst/>
          </a:prstGeom>
          <a:noFill/>
        </p:spPr>
        <p:txBody>
          <a:bodyPr wrap="square" rtlCol="0">
            <a:spAutoFit/>
          </a:bodyPr>
          <a:lstStyle/>
          <a:p>
            <a:r>
              <a:rPr lang="en-US" sz="2800" b="1" dirty="0">
                <a:solidFill>
                  <a:schemeClr val="bg1"/>
                </a:solidFill>
              </a:rPr>
              <a:t>1.Real-Time Social Media Monitoring</a:t>
            </a:r>
          </a:p>
          <a:p>
            <a:r>
              <a:rPr lang="en-US" sz="2400" dirty="0">
                <a:solidFill>
                  <a:schemeClr val="bg1"/>
                </a:solidFill>
              </a:rPr>
              <a:t>	Continuously scrapes and analyzes Reddit posts every day to capture emerging mental health discussions.</a:t>
            </a:r>
          </a:p>
          <a:p>
            <a:endParaRPr lang="en-US" sz="2400" dirty="0">
              <a:solidFill>
                <a:schemeClr val="bg1"/>
              </a:solidFill>
            </a:endParaRPr>
          </a:p>
          <a:p>
            <a:r>
              <a:rPr lang="en-US" sz="2800" b="1" dirty="0">
                <a:solidFill>
                  <a:schemeClr val="bg1"/>
                </a:solidFill>
              </a:rPr>
              <a:t>2. Advanced NLP-based Sentiment &amp; Behavioral Analysis</a:t>
            </a:r>
          </a:p>
          <a:p>
            <a:r>
              <a:rPr lang="en-US" sz="2400" dirty="0">
                <a:solidFill>
                  <a:schemeClr val="bg1"/>
                </a:solidFill>
              </a:rPr>
              <a:t> 	Used deep learning models to detect emotional tone, linguistic cues, and behavioral risk signals.</a:t>
            </a:r>
          </a:p>
          <a:p>
            <a:endParaRPr lang="en-US" sz="2400" dirty="0">
              <a:solidFill>
                <a:schemeClr val="bg1"/>
              </a:solidFill>
            </a:endParaRPr>
          </a:p>
          <a:p>
            <a:r>
              <a:rPr lang="en-US" sz="2800" b="1" dirty="0">
                <a:solidFill>
                  <a:schemeClr val="bg1"/>
                </a:solidFill>
              </a:rPr>
              <a:t>3. Highly Accurate Risk Classification</a:t>
            </a:r>
          </a:p>
          <a:p>
            <a:r>
              <a:rPr lang="en-US" sz="2400" dirty="0">
                <a:solidFill>
                  <a:schemeClr val="bg1"/>
                </a:solidFill>
              </a:rPr>
              <a:t>	Categorizes users into High, Moderate, or Low Risk for mental health crises or substance use.</a:t>
            </a:r>
          </a:p>
          <a:p>
            <a:endParaRPr lang="en-US" sz="2400" dirty="0">
              <a:solidFill>
                <a:schemeClr val="bg1"/>
              </a:solidFill>
            </a:endParaRPr>
          </a:p>
          <a:p>
            <a:r>
              <a:rPr lang="en-US" sz="2800" b="1" dirty="0">
                <a:solidFill>
                  <a:schemeClr val="bg1"/>
                </a:solidFill>
              </a:rPr>
              <a:t>4. Accurate Geolocation extraction</a:t>
            </a:r>
          </a:p>
          <a:p>
            <a:r>
              <a:rPr lang="en-US" sz="2400" dirty="0">
                <a:solidFill>
                  <a:schemeClr val="bg1"/>
                </a:solidFill>
              </a:rPr>
              <a:t>	Identifies approximate user location based on natural language content, without requiring explicit user check-ins.</a:t>
            </a:r>
          </a:p>
          <a:p>
            <a:endParaRPr lang="en-US" sz="2400" dirty="0">
              <a:solidFill>
                <a:schemeClr val="bg1"/>
              </a:solidFill>
            </a:endParaRPr>
          </a:p>
          <a:p>
            <a:r>
              <a:rPr lang="en-US" sz="2800" b="1" dirty="0">
                <a:solidFill>
                  <a:schemeClr val="bg1"/>
                </a:solidFill>
              </a:rPr>
              <a:t>5. Interactive Visualization Dashboard</a:t>
            </a:r>
          </a:p>
          <a:p>
            <a:r>
              <a:rPr lang="en-US" sz="2400" dirty="0">
                <a:solidFill>
                  <a:schemeClr val="bg1"/>
                </a:solidFill>
              </a:rPr>
              <a:t>	Displays dynamic graphs, maps, and trends along with time frame adjustment and important visualizations to mental health organizations for targeted response.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D07CA-4B60-F6F4-17B8-7F05C8D36358}"/>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47598088-0B10-8FB7-E6AF-3021066EC665}"/>
              </a:ext>
            </a:extLst>
          </p:cNvPr>
          <p:cNvSpPr>
            <a:spLocks noGrp="1"/>
          </p:cNvSpPr>
          <p:nvPr>
            <p:ph type="subTitle" idx="1"/>
          </p:nvPr>
        </p:nvSpPr>
        <p:spPr/>
        <p:txBody>
          <a:bodyPr/>
          <a:lstStyle/>
          <a:p>
            <a:endParaRPr lang="en-IN"/>
          </a:p>
        </p:txBody>
      </p:sp>
      <p:sp>
        <p:nvSpPr>
          <p:cNvPr id="4" name="Google Shape;132;p6">
            <a:extLst>
              <a:ext uri="{FF2B5EF4-FFF2-40B4-BE49-F238E27FC236}">
                <a16:creationId xmlns:a16="http://schemas.microsoft.com/office/drawing/2014/main" id="{9F3B722B-4D9A-B6A6-F157-C468610AA858}"/>
              </a:ext>
            </a:extLst>
          </p:cNvPr>
          <p:cNvSpPr/>
          <p:nvPr/>
        </p:nvSpPr>
        <p:spPr>
          <a:xfrm rot="-5400000">
            <a:off x="1465443" y="-4421870"/>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2">
              <a:alphaModFix/>
            </a:blip>
            <a:stretch>
              <a:fillRect/>
            </a:stretch>
          </a:blipFill>
          <a:ln>
            <a:noFill/>
          </a:ln>
        </p:spPr>
      </p:sp>
      <p:sp>
        <p:nvSpPr>
          <p:cNvPr id="5" name="TextBox 4">
            <a:extLst>
              <a:ext uri="{FF2B5EF4-FFF2-40B4-BE49-F238E27FC236}">
                <a16:creationId xmlns:a16="http://schemas.microsoft.com/office/drawing/2014/main" id="{C864D405-E392-2EF8-0ACB-46540E2404C5}"/>
              </a:ext>
            </a:extLst>
          </p:cNvPr>
          <p:cNvSpPr txBox="1"/>
          <p:nvPr/>
        </p:nvSpPr>
        <p:spPr>
          <a:xfrm>
            <a:off x="1666141" y="1878134"/>
            <a:ext cx="3294184" cy="523220"/>
          </a:xfrm>
          <a:prstGeom prst="rect">
            <a:avLst/>
          </a:prstGeom>
          <a:noFill/>
        </p:spPr>
        <p:txBody>
          <a:bodyPr wrap="square" rtlCol="0">
            <a:spAutoFit/>
          </a:bodyPr>
          <a:lstStyle/>
          <a:p>
            <a:r>
              <a:rPr lang="en-US" sz="2800" b="1" dirty="0">
                <a:solidFill>
                  <a:schemeClr val="bg1"/>
                </a:solidFill>
                <a:latin typeface="+mj-lt"/>
              </a:rPr>
              <a:t> NOVELTY</a:t>
            </a:r>
            <a:endParaRPr lang="en-IN" sz="2800" b="1" dirty="0">
              <a:solidFill>
                <a:schemeClr val="bg1"/>
              </a:solidFill>
              <a:latin typeface="+mj-lt"/>
            </a:endParaRPr>
          </a:p>
        </p:txBody>
      </p:sp>
      <p:pic>
        <p:nvPicPr>
          <p:cNvPr id="7" name="Graphic 6" descr="Rocket with solid fill">
            <a:extLst>
              <a:ext uri="{FF2B5EF4-FFF2-40B4-BE49-F238E27FC236}">
                <a16:creationId xmlns:a16="http://schemas.microsoft.com/office/drawing/2014/main" id="{622F3AC9-496F-E604-E8FF-9E57B4927EC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0964" y="1812436"/>
            <a:ext cx="635977" cy="635977"/>
          </a:xfrm>
          <a:prstGeom prst="rect">
            <a:avLst/>
          </a:prstGeom>
        </p:spPr>
      </p:pic>
      <p:sp>
        <p:nvSpPr>
          <p:cNvPr id="8" name="TextBox 7">
            <a:extLst>
              <a:ext uri="{FF2B5EF4-FFF2-40B4-BE49-F238E27FC236}">
                <a16:creationId xmlns:a16="http://schemas.microsoft.com/office/drawing/2014/main" id="{D7F9D85B-A20D-6A6D-1547-75E819702C93}"/>
              </a:ext>
            </a:extLst>
          </p:cNvPr>
          <p:cNvSpPr txBox="1"/>
          <p:nvPr/>
        </p:nvSpPr>
        <p:spPr>
          <a:xfrm>
            <a:off x="1036758" y="3352524"/>
            <a:ext cx="16214481" cy="5139869"/>
          </a:xfrm>
          <a:prstGeom prst="rect">
            <a:avLst/>
          </a:prstGeom>
          <a:noFill/>
        </p:spPr>
        <p:txBody>
          <a:bodyPr wrap="square" rtlCol="0">
            <a:spAutoFit/>
          </a:bodyPr>
          <a:lstStyle/>
          <a:p>
            <a:r>
              <a:rPr lang="en-US" sz="2800" b="1" dirty="0">
                <a:solidFill>
                  <a:schemeClr val="bg1"/>
                </a:solidFill>
                <a:latin typeface="+mn-lt"/>
              </a:rPr>
              <a:t>1.Multi-Modal Risk Detection Pipeline</a:t>
            </a:r>
          </a:p>
          <a:p>
            <a:r>
              <a:rPr lang="en-US" sz="2400" dirty="0">
                <a:solidFill>
                  <a:schemeClr val="bg1"/>
                </a:solidFill>
                <a:latin typeface="+mn-lt"/>
              </a:rPr>
              <a:t>	Combines sentimental analysis, behavioral patterns, and geolocation into a unified pipeline—unlike most tools</a:t>
            </a:r>
          </a:p>
          <a:p>
            <a:r>
              <a:rPr lang="en-US" sz="2400" dirty="0">
                <a:solidFill>
                  <a:schemeClr val="bg1"/>
                </a:solidFill>
                <a:latin typeface="+mn-lt"/>
              </a:rPr>
              <a:t>which use only one.</a:t>
            </a:r>
          </a:p>
          <a:p>
            <a:endParaRPr lang="en-US" sz="2400" dirty="0">
              <a:solidFill>
                <a:schemeClr val="bg1"/>
              </a:solidFill>
              <a:latin typeface="+mn-lt"/>
            </a:endParaRPr>
          </a:p>
          <a:p>
            <a:r>
              <a:rPr lang="en-US" sz="2800" b="1" dirty="0">
                <a:solidFill>
                  <a:schemeClr val="bg1"/>
                </a:solidFill>
                <a:latin typeface="+mn-lt"/>
              </a:rPr>
              <a:t>2. Non-Intrusive and Passive Monitoring</a:t>
            </a:r>
          </a:p>
          <a:p>
            <a:r>
              <a:rPr lang="en-US" sz="2400" dirty="0">
                <a:solidFill>
                  <a:schemeClr val="bg1"/>
                </a:solidFill>
                <a:latin typeface="+mn-lt"/>
              </a:rPr>
              <a:t>	Gathers insights without user interaction or self-reporting, reducing the underreporting problem which was main issue in the current system.</a:t>
            </a:r>
          </a:p>
          <a:p>
            <a:endParaRPr lang="en-US" sz="2400" dirty="0">
              <a:solidFill>
                <a:schemeClr val="bg1"/>
              </a:solidFill>
              <a:latin typeface="+mn-lt"/>
            </a:endParaRPr>
          </a:p>
          <a:p>
            <a:r>
              <a:rPr lang="en-US" sz="2800" b="1" dirty="0">
                <a:solidFill>
                  <a:schemeClr val="bg1"/>
                </a:solidFill>
                <a:latin typeface="+mn-lt"/>
              </a:rPr>
              <a:t>3. Regional Mental Health Mapping</a:t>
            </a:r>
          </a:p>
          <a:p>
            <a:r>
              <a:rPr lang="en-US" sz="2400" dirty="0">
                <a:solidFill>
                  <a:schemeClr val="bg1"/>
                </a:solidFill>
                <a:latin typeface="+mn-lt"/>
              </a:rPr>
              <a:t>	Provides geospatial mental health trends, helping policymakers and NGOs allocate resources efficiently.</a:t>
            </a:r>
          </a:p>
          <a:p>
            <a:endParaRPr lang="en-US" sz="2400" dirty="0">
              <a:solidFill>
                <a:schemeClr val="bg1"/>
              </a:solidFill>
              <a:latin typeface="+mn-lt"/>
            </a:endParaRPr>
          </a:p>
          <a:p>
            <a:r>
              <a:rPr lang="en-US" sz="2800" b="1" dirty="0">
                <a:solidFill>
                  <a:schemeClr val="bg1"/>
                </a:solidFill>
                <a:latin typeface="+mn-lt"/>
              </a:rPr>
              <a:t>4.Scalable and Platform-Agnostic </a:t>
            </a:r>
          </a:p>
          <a:p>
            <a:r>
              <a:rPr lang="en-US" sz="2400" dirty="0">
                <a:solidFill>
                  <a:schemeClr val="bg1"/>
                </a:solidFill>
                <a:latin typeface="+mn-lt"/>
              </a:rPr>
              <a:t>	Though shown on Reddit, the pipeline can easily be adapted to X, forums, Discord and more.</a:t>
            </a:r>
          </a:p>
        </p:txBody>
      </p:sp>
    </p:spTree>
    <p:extLst>
      <p:ext uri="{BB962C8B-B14F-4D97-AF65-F5344CB8AC3E}">
        <p14:creationId xmlns:p14="http://schemas.microsoft.com/office/powerpoint/2010/main" val="40842126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6" name="TextBox 5">
            <a:extLst>
              <a:ext uri="{FF2B5EF4-FFF2-40B4-BE49-F238E27FC236}">
                <a16:creationId xmlns:a16="http://schemas.microsoft.com/office/drawing/2014/main" id="{9DDE7E92-00A6-FD76-6AEF-22058B22147D}"/>
              </a:ext>
            </a:extLst>
          </p:cNvPr>
          <p:cNvSpPr txBox="1"/>
          <p:nvPr/>
        </p:nvSpPr>
        <p:spPr>
          <a:xfrm>
            <a:off x="4308231" y="4992542"/>
            <a:ext cx="9835660" cy="307777"/>
          </a:xfrm>
          <a:prstGeom prst="rect">
            <a:avLst/>
          </a:prstGeom>
          <a:noFill/>
        </p:spPr>
        <p:txBody>
          <a:bodyPr wrap="square">
            <a:spAutoFit/>
          </a:bodyPr>
          <a:lstStyle/>
          <a:p>
            <a:r>
              <a:rPr lang="en-IN" dirty="0"/>
              <a:t>what would we say if the language was different but written in </a:t>
            </a:r>
            <a:r>
              <a:rPr lang="en-IN" dirty="0" err="1"/>
              <a:t>english</a:t>
            </a:r>
            <a:endParaRPr lang="en-IN" dirty="0"/>
          </a:p>
        </p:txBody>
      </p:sp>
      <p:sp>
        <p:nvSpPr>
          <p:cNvPr id="7" name="Google Shape;132;p6">
            <a:extLst>
              <a:ext uri="{FF2B5EF4-FFF2-40B4-BE49-F238E27FC236}">
                <a16:creationId xmlns:a16="http://schemas.microsoft.com/office/drawing/2014/main" id="{4323B75E-231C-C271-ED07-5723821A4A76}"/>
              </a:ext>
            </a:extLst>
          </p:cNvPr>
          <p:cNvSpPr/>
          <p:nvPr/>
        </p:nvSpPr>
        <p:spPr>
          <a:xfrm rot="-5400000">
            <a:off x="1547504" y="-4836011"/>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txBody>
          <a:bodyPr/>
          <a:lstStyle/>
          <a:p>
            <a:endParaRPr lang="en-IN" dirty="0"/>
          </a:p>
        </p:txBody>
      </p:sp>
      <p:sp>
        <p:nvSpPr>
          <p:cNvPr id="8" name="TextBox 7">
            <a:extLst>
              <a:ext uri="{FF2B5EF4-FFF2-40B4-BE49-F238E27FC236}">
                <a16:creationId xmlns:a16="http://schemas.microsoft.com/office/drawing/2014/main" id="{88AAEB32-4452-20FD-E767-0EE95439B5B7}"/>
              </a:ext>
            </a:extLst>
          </p:cNvPr>
          <p:cNvSpPr txBox="1"/>
          <p:nvPr/>
        </p:nvSpPr>
        <p:spPr>
          <a:xfrm>
            <a:off x="1482814" y="3424026"/>
            <a:ext cx="15310339" cy="5262979"/>
          </a:xfrm>
          <a:prstGeom prst="rect">
            <a:avLst/>
          </a:prstGeom>
          <a:noFill/>
        </p:spPr>
        <p:txBody>
          <a:bodyPr wrap="square" rtlCol="0">
            <a:spAutoFit/>
          </a:bodyPr>
          <a:lstStyle/>
          <a:p>
            <a:pPr marL="457200" indent="-457200">
              <a:buClr>
                <a:schemeClr val="bg1"/>
              </a:buClr>
              <a:buFont typeface="Arial" panose="020B0604020202020204" pitchFamily="34" charset="0"/>
              <a:buChar char="•"/>
            </a:pPr>
            <a:r>
              <a:rPr lang="en-US" sz="2800" dirty="0">
                <a:solidFill>
                  <a:schemeClr val="bg1"/>
                </a:solidFill>
                <a:latin typeface="+mn-lt"/>
              </a:rPr>
              <a:t>Geolocation can only be extracted for the posts where user have mentioned. </a:t>
            </a:r>
          </a:p>
          <a:p>
            <a:pPr marL="457200" indent="-457200">
              <a:buClr>
                <a:schemeClr val="bg1"/>
              </a:buClr>
              <a:buFont typeface="Arial" panose="020B0604020202020204" pitchFamily="34" charset="0"/>
              <a:buChar char="•"/>
            </a:pPr>
            <a:endParaRPr lang="en-US" sz="2800" dirty="0">
              <a:solidFill>
                <a:schemeClr val="bg1"/>
              </a:solidFill>
              <a:latin typeface="+mn-lt"/>
            </a:endParaRPr>
          </a:p>
          <a:p>
            <a:pPr marL="457200" indent="-457200">
              <a:buClr>
                <a:schemeClr val="bg1"/>
              </a:buClr>
              <a:buFont typeface="Arial" panose="020B0604020202020204" pitchFamily="34" charset="0"/>
              <a:buChar char="•"/>
            </a:pPr>
            <a:r>
              <a:rPr lang="en-US" sz="2800" dirty="0">
                <a:solidFill>
                  <a:schemeClr val="bg1"/>
                </a:solidFill>
                <a:latin typeface="+mn-lt"/>
              </a:rPr>
              <a:t>Continuous real-time processing requires operational and infrastructure cost.</a:t>
            </a:r>
          </a:p>
          <a:p>
            <a:pPr marL="457200" indent="-457200">
              <a:buClr>
                <a:schemeClr val="bg1"/>
              </a:buClr>
              <a:buFont typeface="Arial" panose="020B0604020202020204" pitchFamily="34" charset="0"/>
              <a:buChar char="•"/>
            </a:pPr>
            <a:endParaRPr lang="en-US" sz="2800" dirty="0">
              <a:solidFill>
                <a:schemeClr val="bg1"/>
              </a:solidFill>
              <a:latin typeface="+mn-lt"/>
            </a:endParaRPr>
          </a:p>
          <a:p>
            <a:pPr marL="457200" indent="-457200">
              <a:buClr>
                <a:schemeClr val="bg1"/>
              </a:buClr>
              <a:buFont typeface="Arial" panose="020B0604020202020204" pitchFamily="34" charset="0"/>
              <a:buChar char="•"/>
            </a:pPr>
            <a:r>
              <a:rPr lang="en-US" sz="2800" dirty="0">
                <a:solidFill>
                  <a:schemeClr val="bg1"/>
                </a:solidFill>
                <a:latin typeface="+mn-lt"/>
              </a:rPr>
              <a:t>Developing a fully functional system demands time, validation methods and expert feedback.</a:t>
            </a:r>
          </a:p>
          <a:p>
            <a:pPr marL="457200" indent="-457200">
              <a:buClr>
                <a:schemeClr val="bg1"/>
              </a:buClr>
              <a:buFont typeface="Arial" panose="020B0604020202020204" pitchFamily="34" charset="0"/>
              <a:buChar char="•"/>
            </a:pPr>
            <a:endParaRPr lang="en-US" sz="2800" dirty="0">
              <a:solidFill>
                <a:schemeClr val="bg1"/>
              </a:solidFill>
              <a:latin typeface="+mn-lt"/>
            </a:endParaRPr>
          </a:p>
          <a:p>
            <a:pPr marL="457200" indent="-457200">
              <a:buClr>
                <a:schemeClr val="bg1"/>
              </a:buClr>
              <a:buFont typeface="Arial" panose="020B0604020202020204" pitchFamily="34" charset="0"/>
              <a:buChar char="•"/>
            </a:pPr>
            <a:r>
              <a:rPr lang="en-US" sz="2800" dirty="0">
                <a:solidFill>
                  <a:schemeClr val="bg1"/>
                </a:solidFill>
                <a:latin typeface="+mn-lt"/>
              </a:rPr>
              <a:t>Platform APIs may limit access or change terms affecting data availability.</a:t>
            </a:r>
          </a:p>
          <a:p>
            <a:pPr marL="457200" indent="-457200">
              <a:buClr>
                <a:schemeClr val="bg1"/>
              </a:buClr>
              <a:buFont typeface="Arial" panose="020B0604020202020204" pitchFamily="34" charset="0"/>
              <a:buChar char="•"/>
            </a:pPr>
            <a:endParaRPr lang="en-US" sz="2800" dirty="0">
              <a:solidFill>
                <a:schemeClr val="bg1"/>
              </a:solidFill>
              <a:latin typeface="+mn-lt"/>
            </a:endParaRPr>
          </a:p>
          <a:p>
            <a:pPr marL="457200" indent="-457200">
              <a:buClr>
                <a:schemeClr val="bg1"/>
              </a:buClr>
              <a:buFont typeface="Arial" panose="020B0604020202020204" pitchFamily="34" charset="0"/>
              <a:buChar char="•"/>
            </a:pPr>
            <a:r>
              <a:rPr lang="en-US" sz="2800" dirty="0">
                <a:solidFill>
                  <a:schemeClr val="bg1"/>
                </a:solidFill>
                <a:latin typeface="+mn-lt"/>
              </a:rPr>
              <a:t>NLP accuracy drops for non-English posts or Romanized language.</a:t>
            </a:r>
          </a:p>
          <a:p>
            <a:pPr marL="457200" indent="-457200">
              <a:buClr>
                <a:schemeClr val="bg1"/>
              </a:buClr>
              <a:buFont typeface="Arial" panose="020B0604020202020204" pitchFamily="34" charset="0"/>
              <a:buChar char="•"/>
            </a:pPr>
            <a:endParaRPr lang="en-US" sz="2800" dirty="0">
              <a:solidFill>
                <a:schemeClr val="bg1"/>
              </a:solidFill>
              <a:latin typeface="+mn-lt"/>
            </a:endParaRPr>
          </a:p>
          <a:p>
            <a:pPr marL="457200" indent="-457200">
              <a:buClr>
                <a:schemeClr val="bg1"/>
              </a:buClr>
              <a:buFont typeface="Arial" panose="020B0604020202020204" pitchFamily="34" charset="0"/>
              <a:buChar char="•"/>
            </a:pPr>
            <a:r>
              <a:rPr lang="en-US" sz="2800" dirty="0">
                <a:solidFill>
                  <a:schemeClr val="bg1"/>
                </a:solidFill>
                <a:latin typeface="+mn-lt"/>
              </a:rPr>
              <a:t>Lack of direct partnership with health organization may slow real-world impact.</a:t>
            </a:r>
          </a:p>
          <a:p>
            <a:pPr marL="457200" indent="-457200">
              <a:buClr>
                <a:schemeClr val="bg1"/>
              </a:buClr>
              <a:buFont typeface="Arial" panose="020B0604020202020204" pitchFamily="34" charset="0"/>
              <a:buChar char="•"/>
            </a:pPr>
            <a:endParaRPr lang="en-IN" sz="2800" dirty="0">
              <a:solidFill>
                <a:schemeClr val="bg1"/>
              </a:solidFill>
              <a:latin typeface="+mn-lt"/>
            </a:endParaRPr>
          </a:p>
        </p:txBody>
      </p:sp>
      <p:sp>
        <p:nvSpPr>
          <p:cNvPr id="9" name="Google Shape;141;p7"/>
          <p:cNvSpPr txBox="1"/>
          <p:nvPr/>
        </p:nvSpPr>
        <p:spPr>
          <a:xfrm>
            <a:off x="2095240" y="1746767"/>
            <a:ext cx="6753782" cy="541687"/>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3200" b="0" i="0" u="none" strike="noStrike" cap="none" dirty="0">
                <a:solidFill>
                  <a:srgbClr val="FFFFFF"/>
                </a:solidFill>
                <a:latin typeface="Arial"/>
                <a:ea typeface="Arial"/>
                <a:cs typeface="Arial"/>
                <a:sym typeface="Arial"/>
              </a:rPr>
              <a:t>DRAWBACK &amp; SHOWSTOPPERS  </a:t>
            </a:r>
            <a:endParaRPr sz="3200" b="0" i="0" u="none" strike="noStrike" cap="none" dirty="0">
              <a:solidFill>
                <a:srgbClr val="000000"/>
              </a:solidFill>
              <a:latin typeface="Arial"/>
              <a:ea typeface="Arial"/>
              <a:cs typeface="Arial"/>
              <a:sym typeface="Arial"/>
            </a:endParaRPr>
          </a:p>
        </p:txBody>
      </p:sp>
      <p:pic>
        <p:nvPicPr>
          <p:cNvPr id="10" name="Google Shape;140;p7"/>
          <p:cNvPicPr preferRelativeResize="0"/>
          <p:nvPr/>
        </p:nvPicPr>
        <p:blipFill rotWithShape="1">
          <a:blip r:embed="rId4">
            <a:alphaModFix/>
          </a:blip>
          <a:srcRect/>
          <a:stretch/>
        </p:blipFill>
        <p:spPr>
          <a:xfrm rot="-10798857">
            <a:off x="5024949" y="1531865"/>
            <a:ext cx="7945947" cy="4449731"/>
          </a:xfrm>
          <a:prstGeom prst="rect">
            <a:avLst/>
          </a:prstGeom>
          <a:noFill/>
          <a:ln>
            <a:noFill/>
          </a:ln>
        </p:spPr>
      </p:pic>
      <p:pic>
        <p:nvPicPr>
          <p:cNvPr id="11" name="Graphic 10" descr="Warning with solid fill">
            <a:extLst>
              <a:ext uri="{FF2B5EF4-FFF2-40B4-BE49-F238E27FC236}">
                <a16:creationId xmlns:a16="http://schemas.microsoft.com/office/drawing/2014/main" id="{1BC9D79F-280C-4799-1D4B-C46B0DAD08F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202692" y="1619763"/>
            <a:ext cx="728044" cy="72804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p:nvPr/>
        </p:nvSpPr>
        <p:spPr>
          <a:xfrm rot="-5400000">
            <a:off x="1549952" y="-46850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3">
              <a:alphaModFix/>
            </a:blip>
            <a:stretch>
              <a:fillRect/>
            </a:stretch>
          </a:blipFill>
          <a:ln>
            <a:noFill/>
          </a:ln>
        </p:spPr>
      </p:sp>
      <p:sp>
        <p:nvSpPr>
          <p:cNvPr id="147" name="Google Shape;147;p8"/>
          <p:cNvSpPr/>
          <p:nvPr/>
        </p:nvSpPr>
        <p:spPr>
          <a:xfrm rot="-5400000">
            <a:off x="1702352" y="-4532652"/>
            <a:ext cx="15357113" cy="19657105"/>
          </a:xfrm>
          <a:custGeom>
            <a:avLst/>
            <a:gdLst/>
            <a:ahLst/>
            <a:cxnLst/>
            <a:rect l="l" t="t" r="r" b="b"/>
            <a:pathLst>
              <a:path w="15357113" h="19657105" extrusionOk="0">
                <a:moveTo>
                  <a:pt x="0" y="0"/>
                </a:moveTo>
                <a:lnTo>
                  <a:pt x="15357113" y="0"/>
                </a:lnTo>
                <a:lnTo>
                  <a:pt x="15357113" y="19657104"/>
                </a:lnTo>
                <a:lnTo>
                  <a:pt x="0" y="19657104"/>
                </a:lnTo>
                <a:lnTo>
                  <a:pt x="0" y="0"/>
                </a:lnTo>
                <a:close/>
              </a:path>
            </a:pathLst>
          </a:custGeom>
          <a:blipFill rotWithShape="1">
            <a:blip r:embed="rId4">
              <a:alphaModFix/>
            </a:blip>
            <a:stretch>
              <a:fillRect/>
            </a:stretch>
          </a:blipFill>
          <a:ln>
            <a:noFill/>
          </a:ln>
        </p:spPr>
      </p:sp>
      <p:pic>
        <p:nvPicPr>
          <p:cNvPr id="148" name="Google Shape;148;p8"/>
          <p:cNvPicPr preferRelativeResize="0"/>
          <p:nvPr/>
        </p:nvPicPr>
        <p:blipFill rotWithShape="1">
          <a:blip r:embed="rId5">
            <a:alphaModFix/>
          </a:blip>
          <a:srcRect/>
          <a:stretch/>
        </p:blipFill>
        <p:spPr>
          <a:xfrm rot="-10798857">
            <a:off x="4832756" y="2189386"/>
            <a:ext cx="7945947" cy="4449731"/>
          </a:xfrm>
          <a:prstGeom prst="rect">
            <a:avLst/>
          </a:prstGeom>
          <a:noFill/>
          <a:ln>
            <a:noFill/>
          </a:ln>
        </p:spPr>
      </p:pic>
      <p:sp>
        <p:nvSpPr>
          <p:cNvPr id="149" name="Google Shape;149;p8"/>
          <p:cNvSpPr txBox="1"/>
          <p:nvPr/>
        </p:nvSpPr>
        <p:spPr>
          <a:xfrm>
            <a:off x="4663116" y="750363"/>
            <a:ext cx="9130784" cy="958468"/>
          </a:xfrm>
          <a:prstGeom prst="rect">
            <a:avLst/>
          </a:prstGeom>
          <a:noFill/>
          <a:ln>
            <a:noFill/>
          </a:ln>
        </p:spPr>
        <p:txBody>
          <a:bodyPr spcFirstLastPara="1" wrap="square" lIns="0" tIns="0" rIns="0" bIns="0" anchor="t" anchorCtr="0">
            <a:spAutoFit/>
          </a:bodyPr>
          <a:lstStyle/>
          <a:p>
            <a:pPr marL="0" marR="0" lvl="0" indent="0" algn="ctr" rtl="0">
              <a:lnSpc>
                <a:spcPct val="109996"/>
              </a:lnSpc>
              <a:spcBef>
                <a:spcPts val="0"/>
              </a:spcBef>
              <a:spcAft>
                <a:spcPts val="0"/>
              </a:spcAft>
              <a:buClr>
                <a:srgbClr val="000000"/>
              </a:buClr>
              <a:buSzPts val="5662"/>
              <a:buFont typeface="Arial"/>
              <a:buNone/>
            </a:pPr>
            <a:r>
              <a:rPr lang="en-US" sz="5662" b="0" i="0" u="none" strike="noStrike" cap="none" dirty="0">
                <a:solidFill>
                  <a:srgbClr val="FFFFFF"/>
                </a:solidFill>
                <a:latin typeface="Arial"/>
                <a:ea typeface="Arial"/>
                <a:cs typeface="Arial"/>
                <a:sym typeface="Arial"/>
              </a:rPr>
              <a:t>DEEP DREAMERS</a:t>
            </a:r>
            <a:endParaRPr sz="1400" b="0" i="0" u="none" strike="noStrike" cap="none" dirty="0">
              <a:solidFill>
                <a:srgbClr val="000000"/>
              </a:solidFill>
              <a:latin typeface="Arial"/>
              <a:ea typeface="Arial"/>
              <a:cs typeface="Arial"/>
              <a:sym typeface="Arial"/>
            </a:endParaRPr>
          </a:p>
        </p:txBody>
      </p:sp>
      <p:sp>
        <p:nvSpPr>
          <p:cNvPr id="150" name="Google Shape;150;p8"/>
          <p:cNvSpPr txBox="1"/>
          <p:nvPr/>
        </p:nvSpPr>
        <p:spPr>
          <a:xfrm>
            <a:off x="3131158" y="3146533"/>
            <a:ext cx="12499499" cy="6706067"/>
          </a:xfrm>
          <a:prstGeom prst="rect">
            <a:avLst/>
          </a:prstGeom>
          <a:noFill/>
          <a:ln>
            <a:noFill/>
          </a:ln>
        </p:spPr>
        <p:txBody>
          <a:bodyPr spcFirstLastPara="1" wrap="square" lIns="0" tIns="0" rIns="0" bIns="0" anchor="t" anchorCtr="0">
            <a:spAutoFit/>
          </a:bodyPr>
          <a:lstStyle/>
          <a:p>
            <a:pPr marR="0" lvl="0" rtl="0">
              <a:lnSpc>
                <a:spcPct val="111018"/>
              </a:lnSpc>
              <a:spcBef>
                <a:spcPts val="0"/>
              </a:spcBef>
              <a:spcAft>
                <a:spcPts val="0"/>
              </a:spcAft>
              <a:buClr>
                <a:srgbClr val="000000"/>
              </a:buClr>
              <a:buSzPts val="4220"/>
            </a:pPr>
            <a:r>
              <a:rPr lang="en-US" sz="4220" b="1" dirty="0">
                <a:solidFill>
                  <a:srgbClr val="D9D9D9"/>
                </a:solidFill>
                <a:latin typeface="+mn-lt"/>
                <a:ea typeface="Playfair Display"/>
                <a:cs typeface="Playfair Display"/>
                <a:sym typeface="Playfair Display"/>
              </a:rPr>
              <a:t>Team Members:</a:t>
            </a:r>
          </a:p>
          <a:p>
            <a:pPr marR="0" lvl="0" rtl="0">
              <a:lnSpc>
                <a:spcPct val="111018"/>
              </a:lnSpc>
              <a:spcBef>
                <a:spcPts val="0"/>
              </a:spcBef>
              <a:spcAft>
                <a:spcPts val="0"/>
              </a:spcAft>
              <a:buClr>
                <a:srgbClr val="000000"/>
              </a:buClr>
              <a:buSzPts val="4220"/>
            </a:pPr>
            <a:endParaRPr lang="en-US" sz="4220" b="1" dirty="0">
              <a:solidFill>
                <a:srgbClr val="D9D9D9"/>
              </a:solidFill>
              <a:latin typeface="+mn-lt"/>
              <a:ea typeface="Playfair Display"/>
              <a:cs typeface="Playfair Display"/>
              <a:sym typeface="Playfair Display"/>
            </a:endParaRPr>
          </a:p>
          <a:p>
            <a:pPr lvl="4">
              <a:lnSpc>
                <a:spcPct val="111018"/>
              </a:lnSpc>
              <a:buSzPts val="4220"/>
            </a:pPr>
            <a:r>
              <a:rPr lang="en-US" sz="4220" b="1" i="0" u="none" strike="noStrike" cap="none" dirty="0">
                <a:solidFill>
                  <a:srgbClr val="D9D9D9"/>
                </a:solidFill>
                <a:latin typeface="+mn-lt"/>
                <a:ea typeface="Playfair Display"/>
                <a:cs typeface="Playfair Display"/>
                <a:sym typeface="Playfair Display"/>
              </a:rPr>
              <a:t>	</a:t>
            </a:r>
            <a:r>
              <a:rPr lang="en-US" sz="3600" b="1" i="0" u="none" strike="noStrike" cap="none" dirty="0">
                <a:solidFill>
                  <a:srgbClr val="D9D9D9"/>
                </a:solidFill>
                <a:latin typeface="+mn-lt"/>
                <a:ea typeface="Playfair Display"/>
                <a:cs typeface="Playfair Display"/>
                <a:sym typeface="Playfair Display"/>
              </a:rPr>
              <a:t>1</a:t>
            </a:r>
            <a:r>
              <a:rPr lang="en-US" sz="3600" i="0" u="none" strike="noStrike" cap="none" dirty="0">
                <a:solidFill>
                  <a:srgbClr val="D9D9D9"/>
                </a:solidFill>
                <a:latin typeface="+mn-lt"/>
                <a:ea typeface="Playfair Display"/>
                <a:cs typeface="Playfair Display"/>
                <a:sym typeface="Playfair Display"/>
              </a:rPr>
              <a:t>. M Gokulan</a:t>
            </a:r>
          </a:p>
          <a:p>
            <a:pPr lvl="5">
              <a:lnSpc>
                <a:spcPct val="111018"/>
              </a:lnSpc>
              <a:buSzPts val="4220"/>
            </a:pPr>
            <a:r>
              <a:rPr lang="en-US" sz="3600" i="0" u="none" strike="noStrike" cap="none" dirty="0">
                <a:solidFill>
                  <a:srgbClr val="D9D9D9"/>
                </a:solidFill>
                <a:latin typeface="+mn-lt"/>
                <a:ea typeface="Playfair Display"/>
                <a:cs typeface="Playfair Display"/>
                <a:sym typeface="Playfair Display"/>
              </a:rPr>
              <a:t>      		Phone: 6369702497</a:t>
            </a:r>
          </a:p>
          <a:p>
            <a:pPr lvl="5">
              <a:lnSpc>
                <a:spcPct val="111018"/>
              </a:lnSpc>
              <a:buSzPts val="4220"/>
            </a:pPr>
            <a:r>
              <a:rPr lang="en-US" sz="3600" dirty="0">
                <a:solidFill>
                  <a:srgbClr val="D9D9D9"/>
                </a:solidFill>
                <a:latin typeface="+mn-lt"/>
                <a:ea typeface="Playfair Display"/>
                <a:cs typeface="Playfair Display"/>
                <a:sym typeface="Playfair Display"/>
              </a:rPr>
              <a:t>		Email: </a:t>
            </a:r>
            <a:r>
              <a:rPr lang="en-US" sz="3600" dirty="0">
                <a:solidFill>
                  <a:srgbClr val="D9D9D9"/>
                </a:solidFill>
                <a:latin typeface="+mn-lt"/>
                <a:ea typeface="Playfair Display"/>
                <a:cs typeface="Playfair Display"/>
                <a:sym typeface="Playfair Display"/>
                <a:hlinkClick r:id="rId6"/>
              </a:rPr>
              <a:t>mgokulan06@gmail.com</a:t>
            </a:r>
            <a:endParaRPr lang="en-US" sz="3600" dirty="0">
              <a:solidFill>
                <a:srgbClr val="D9D9D9"/>
              </a:solidFill>
              <a:latin typeface="+mn-lt"/>
              <a:ea typeface="Playfair Display"/>
              <a:cs typeface="Playfair Display"/>
              <a:sym typeface="Playfair Display"/>
            </a:endParaRPr>
          </a:p>
          <a:p>
            <a:pPr lvl="5">
              <a:lnSpc>
                <a:spcPct val="111018"/>
              </a:lnSpc>
              <a:buSzPts val="4220"/>
            </a:pPr>
            <a:endParaRPr lang="en-US" sz="3600" i="0" u="none" strike="noStrike" cap="none" dirty="0">
              <a:solidFill>
                <a:srgbClr val="D9D9D9"/>
              </a:solidFill>
              <a:latin typeface="+mn-lt"/>
              <a:ea typeface="Playfair Display"/>
              <a:cs typeface="Playfair Display"/>
              <a:sym typeface="Playfair Display"/>
            </a:endParaRPr>
          </a:p>
          <a:p>
            <a:pPr lvl="4">
              <a:lnSpc>
                <a:spcPct val="111018"/>
              </a:lnSpc>
              <a:buSzPts val="4220"/>
            </a:pPr>
            <a:r>
              <a:rPr lang="en-US" sz="3600" i="0" u="none" strike="noStrike" cap="none" dirty="0">
                <a:solidFill>
                  <a:srgbClr val="D9D9D9"/>
                </a:solidFill>
                <a:latin typeface="+mn-lt"/>
                <a:ea typeface="Playfair Display"/>
                <a:cs typeface="Playfair Display"/>
                <a:sym typeface="Playfair Display"/>
              </a:rPr>
              <a:t>	2. M Sri </a:t>
            </a:r>
            <a:r>
              <a:rPr lang="en-US" sz="3600" i="0" u="none" strike="noStrike" cap="none" dirty="0" err="1">
                <a:solidFill>
                  <a:srgbClr val="D9D9D9"/>
                </a:solidFill>
                <a:latin typeface="+mn-lt"/>
                <a:ea typeface="Playfair Display"/>
                <a:cs typeface="Playfair Display"/>
                <a:sym typeface="Playfair Display"/>
              </a:rPr>
              <a:t>Jaai</a:t>
            </a:r>
            <a:r>
              <a:rPr lang="en-US" sz="3600" i="0" u="none" strike="noStrike" cap="none" dirty="0">
                <a:solidFill>
                  <a:srgbClr val="D9D9D9"/>
                </a:solidFill>
                <a:latin typeface="+mn-lt"/>
                <a:ea typeface="Playfair Display"/>
                <a:cs typeface="Playfair Display"/>
                <a:sym typeface="Playfair Display"/>
              </a:rPr>
              <a:t> Meenakshi</a:t>
            </a:r>
          </a:p>
          <a:p>
            <a:pPr lvl="4">
              <a:lnSpc>
                <a:spcPct val="111018"/>
              </a:lnSpc>
              <a:buSzPts val="4220"/>
            </a:pPr>
            <a:r>
              <a:rPr lang="en-US" sz="3600" dirty="0">
                <a:solidFill>
                  <a:srgbClr val="D9D9D9"/>
                </a:solidFill>
                <a:latin typeface="+mn-lt"/>
                <a:ea typeface="Playfair Display"/>
                <a:cs typeface="Playfair Display"/>
                <a:sym typeface="Playfair Display"/>
              </a:rPr>
              <a:t>		Phone: </a:t>
            </a:r>
            <a:r>
              <a:rPr lang="en-US" sz="3600" i="0" u="none" strike="noStrike" cap="none" dirty="0">
                <a:solidFill>
                  <a:srgbClr val="D9D9D9"/>
                </a:solidFill>
                <a:latin typeface="+mn-lt"/>
                <a:ea typeface="Playfair Display"/>
                <a:cs typeface="Playfair Display"/>
                <a:sym typeface="Playfair Display"/>
              </a:rPr>
              <a:t> 8610532167</a:t>
            </a:r>
          </a:p>
          <a:p>
            <a:pPr lvl="4">
              <a:lnSpc>
                <a:spcPct val="111018"/>
              </a:lnSpc>
              <a:buSzPts val="4220"/>
            </a:pPr>
            <a:r>
              <a:rPr lang="en-US" sz="3600" dirty="0">
                <a:solidFill>
                  <a:srgbClr val="D9D9D9"/>
                </a:solidFill>
                <a:latin typeface="+mn-lt"/>
                <a:ea typeface="Playfair Display"/>
                <a:cs typeface="Playfair Display"/>
                <a:sym typeface="Playfair Display"/>
              </a:rPr>
              <a:t>		Email: </a:t>
            </a:r>
            <a:r>
              <a:rPr lang="en-US" sz="3600" dirty="0">
                <a:solidFill>
                  <a:srgbClr val="D9D9D9"/>
                </a:solidFill>
                <a:latin typeface="+mn-lt"/>
                <a:ea typeface="Playfair Display"/>
                <a:cs typeface="Playfair Display"/>
                <a:sym typeface="Playfair Display"/>
                <a:hlinkClick r:id="rId7"/>
              </a:rPr>
              <a:t>srijaaimeenakshi@gmail.com</a:t>
            </a:r>
            <a:endParaRPr lang="en-US" sz="3600" dirty="0">
              <a:solidFill>
                <a:srgbClr val="D9D9D9"/>
              </a:solidFill>
              <a:latin typeface="+mn-lt"/>
              <a:ea typeface="Playfair Display"/>
              <a:cs typeface="Playfair Display"/>
              <a:sym typeface="Playfair Display"/>
            </a:endParaRPr>
          </a:p>
          <a:p>
            <a:pPr lvl="4">
              <a:lnSpc>
                <a:spcPct val="111018"/>
              </a:lnSpc>
              <a:buSzPts val="4220"/>
            </a:pPr>
            <a:endParaRPr lang="en-US" sz="3600" i="0" u="none" strike="noStrike" cap="none" dirty="0">
              <a:solidFill>
                <a:srgbClr val="D9D9D9"/>
              </a:solidFill>
              <a:latin typeface="+mn-lt"/>
              <a:ea typeface="Playfair Display"/>
              <a:cs typeface="Playfair Display"/>
              <a:sym typeface="Playfair Display"/>
            </a:endParaRPr>
          </a:p>
          <a:p>
            <a:pPr marR="0" lvl="0" rtl="0">
              <a:lnSpc>
                <a:spcPct val="111018"/>
              </a:lnSpc>
              <a:spcBef>
                <a:spcPts val="0"/>
              </a:spcBef>
              <a:spcAft>
                <a:spcPts val="0"/>
              </a:spcAft>
              <a:buClr>
                <a:srgbClr val="000000"/>
              </a:buClr>
              <a:buSzPts val="4220"/>
            </a:pPr>
            <a:endParaRPr sz="1400" b="0" i="0" u="none" strike="noStrike" cap="none" dirty="0">
              <a:solidFill>
                <a:srgbClr val="000000"/>
              </a:solidFill>
              <a:latin typeface="+mn-lt"/>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768</TotalTime>
  <Words>921</Words>
  <Application>Microsoft Office PowerPoint</Application>
  <PresentationFormat>Custom</PresentationFormat>
  <Paragraphs>126</Paragraphs>
  <Slides>10</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Wingdings</vt:lpstr>
      <vt:lpstr>Arial</vt:lpstr>
      <vt:lpstr>Calibri</vt:lpstr>
      <vt:lpstr>Playfair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gokulan m</cp:lastModifiedBy>
  <cp:revision>3</cp:revision>
  <dcterms:created xsi:type="dcterms:W3CDTF">2006-08-16T00:00:00Z</dcterms:created>
  <dcterms:modified xsi:type="dcterms:W3CDTF">2025-06-25T09:00:05Z</dcterms:modified>
</cp:coreProperties>
</file>